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58" r:id="rId3"/>
    <p:sldId id="256" r:id="rId4"/>
    <p:sldId id="260"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7" r:id="rId23"/>
    <p:sldId id="279" r:id="rId24"/>
    <p:sldId id="280" r:id="rId25"/>
    <p:sldId id="281" r:id="rId26"/>
    <p:sldId id="282" r:id="rId27"/>
    <p:sldId id="284" r:id="rId28"/>
    <p:sldId id="283" r:id="rId29"/>
    <p:sldId id="285" r:id="rId30"/>
    <p:sldId id="286" r:id="rId31"/>
    <p:sldId id="287" r:id="rId32"/>
    <p:sldId id="288" r:id="rId33"/>
    <p:sldId id="289" r:id="rId34"/>
    <p:sldId id="290" r:id="rId35"/>
    <p:sldId id="291" r:id="rId36"/>
    <p:sldId id="292" r:id="rId37"/>
    <p:sldId id="296" r:id="rId38"/>
    <p:sldId id="297" r:id="rId39"/>
    <p:sldId id="293" r:id="rId40"/>
    <p:sldId id="294" r:id="rId41"/>
    <p:sldId id="295" r:id="rId42"/>
    <p:sldId id="336" r:id="rId43"/>
    <p:sldId id="299" r:id="rId44"/>
    <p:sldId id="298" r:id="rId45"/>
    <p:sldId id="303" r:id="rId46"/>
    <p:sldId id="300" r:id="rId47"/>
    <p:sldId id="301" r:id="rId48"/>
    <p:sldId id="302" r:id="rId49"/>
    <p:sldId id="304" r:id="rId50"/>
    <p:sldId id="305" r:id="rId51"/>
    <p:sldId id="306" r:id="rId52"/>
    <p:sldId id="307" r:id="rId53"/>
    <p:sldId id="312" r:id="rId54"/>
    <p:sldId id="308" r:id="rId55"/>
    <p:sldId id="310" r:id="rId56"/>
    <p:sldId id="311" r:id="rId57"/>
    <p:sldId id="309" r:id="rId58"/>
    <p:sldId id="313" r:id="rId59"/>
    <p:sldId id="314" r:id="rId60"/>
    <p:sldId id="317" r:id="rId61"/>
    <p:sldId id="315" r:id="rId62"/>
    <p:sldId id="316" r:id="rId63"/>
    <p:sldId id="318" r:id="rId64"/>
    <p:sldId id="319" r:id="rId65"/>
    <p:sldId id="322" r:id="rId66"/>
    <p:sldId id="323" r:id="rId67"/>
    <p:sldId id="320" r:id="rId68"/>
    <p:sldId id="328" r:id="rId69"/>
    <p:sldId id="337" r:id="rId70"/>
    <p:sldId id="321" r:id="rId71"/>
    <p:sldId id="329" r:id="rId72"/>
    <p:sldId id="324" r:id="rId73"/>
    <p:sldId id="326" r:id="rId74"/>
    <p:sldId id="325" r:id="rId75"/>
    <p:sldId id="327" r:id="rId76"/>
    <p:sldId id="334" r:id="rId77"/>
    <p:sldId id="330" r:id="rId78"/>
  </p:sldIdLst>
  <p:sldSz cx="12192000" cy="6858000"/>
  <p:notesSz cx="6858000" cy="9144000"/>
  <p:embeddedFontLst>
    <p:embeddedFont>
      <p:font typeface="Calibri" panose="020F0502020204030204" pitchFamily="34" charset="0"/>
      <p:regular r:id="rId79"/>
      <p:bold r:id="rId80"/>
      <p:italic r:id="rId81"/>
      <p:boldItalic r:id="rId82"/>
    </p:embeddedFont>
    <p:embeddedFont>
      <p:font typeface="Calibri Light" panose="020F0302020204030204" pitchFamily="34" charset="0"/>
      <p:regular r:id="rId83"/>
      <p:italic r:id="rId8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BCA8"/>
    <a:srgbClr val="A89D7B"/>
    <a:srgbClr val="98906A"/>
    <a:srgbClr val="E2D7BE"/>
    <a:srgbClr val="BFF280"/>
    <a:srgbClr val="CBD9E8"/>
    <a:srgbClr val="FFFFFF"/>
    <a:srgbClr val="926B5E"/>
    <a:srgbClr val="957B7F"/>
    <a:srgbClr val="ADA6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2"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3.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CD566-8679-5076-A4F6-E4EFB3BF3CC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4AE8446-BBB3-9289-C007-549CA843AF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948A5D7-C0D1-626C-B347-C8747C8651C3}"/>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5" name="Fußzeilenplatzhalter 4">
            <a:extLst>
              <a:ext uri="{FF2B5EF4-FFF2-40B4-BE49-F238E27FC236}">
                <a16:creationId xmlns:a16="http://schemas.microsoft.com/office/drawing/2014/main" id="{FC29B7CB-5ADB-B340-0DE2-91765331A9D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DC7FFC-B5CD-7F7F-F51D-051BF87C7765}"/>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210987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76740-A84D-6D57-750D-63D4B904469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1F7AD86-9348-A1A5-138A-9C894EB97B3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BC0E9D-1EF0-DC55-2707-FDB6904CA10B}"/>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5" name="Fußzeilenplatzhalter 4">
            <a:extLst>
              <a:ext uri="{FF2B5EF4-FFF2-40B4-BE49-F238E27FC236}">
                <a16:creationId xmlns:a16="http://schemas.microsoft.com/office/drawing/2014/main" id="{4FBA20EB-8D5D-0CEB-1E94-17203AC2D2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83F6D75-9E72-6677-8503-D40EFF861146}"/>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403083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8BF0B2B-BE1A-9BBF-F5D6-C79E5D3C4B4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B37E8F5-F6F2-EC64-F290-AF736341ADD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1B6997-6C5B-37CF-7DBF-57F2575ED923}"/>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5" name="Fußzeilenplatzhalter 4">
            <a:extLst>
              <a:ext uri="{FF2B5EF4-FFF2-40B4-BE49-F238E27FC236}">
                <a16:creationId xmlns:a16="http://schemas.microsoft.com/office/drawing/2014/main" id="{F0F8F2F8-441B-BC26-9F7A-3F903ED6D6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6CD2EEA-B5C4-D990-13EB-E08A091EA7F0}"/>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210895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F771F-8E1D-C06A-84FE-70D2B7DC681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5F13ED4-1C2A-4D98-5236-7F2690BD5CF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1F5EFF-3994-0D27-3633-B5F5DDA9838A}"/>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5" name="Fußzeilenplatzhalter 4">
            <a:extLst>
              <a:ext uri="{FF2B5EF4-FFF2-40B4-BE49-F238E27FC236}">
                <a16:creationId xmlns:a16="http://schemas.microsoft.com/office/drawing/2014/main" id="{1793BDBF-43DD-4AD3-7374-9FDF8CB0D0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D1E40B-A5AC-2C5A-BE89-98B9DEF7D0FA}"/>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2560742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65E89-9ADF-0AD1-1B5C-2F26CC09EC3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1730F63-3AEE-1B37-47F6-97B8760B4C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10AAB8F-06B0-499B-A987-42DE1EA8E6D0}"/>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5" name="Fußzeilenplatzhalter 4">
            <a:extLst>
              <a:ext uri="{FF2B5EF4-FFF2-40B4-BE49-F238E27FC236}">
                <a16:creationId xmlns:a16="http://schemas.microsoft.com/office/drawing/2014/main" id="{6722F280-AB93-9C38-921F-147B4E7C740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6096C3-E640-F2BE-C047-F60B68A828FC}"/>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209371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E33E4-9C64-84C5-6E7E-68E86F5BCDE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6B3CE20-C9D4-7FB2-9792-36F4B3ED02A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04E6B52-1D1A-3061-71E6-F2741664EE5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A36E430-BDCD-0A19-7925-CA3A8C01C283}"/>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6" name="Fußzeilenplatzhalter 5">
            <a:extLst>
              <a:ext uri="{FF2B5EF4-FFF2-40B4-BE49-F238E27FC236}">
                <a16:creationId xmlns:a16="http://schemas.microsoft.com/office/drawing/2014/main" id="{11E6C11A-B867-19E6-426E-86155B5A704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172C75B-4580-699A-0051-C174413F3CEE}"/>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359854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1C40B-C6E9-E3B2-9DCA-165A09EE3B1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B73E066-4DCC-BC7E-500B-9E7FE9CE57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42DD783-610A-914C-3AC3-007E3CAF33B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4E2A56E-A9EE-B1C7-86FD-F26D4B571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407578D-CB4C-6D28-C523-4B600F044DA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D7C35EE-B781-92B0-F2E1-87BC5204977C}"/>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8" name="Fußzeilenplatzhalter 7">
            <a:extLst>
              <a:ext uri="{FF2B5EF4-FFF2-40B4-BE49-F238E27FC236}">
                <a16:creationId xmlns:a16="http://schemas.microsoft.com/office/drawing/2014/main" id="{23C2A785-5D6E-E6FC-5201-BB716E4A62E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CD532DB-A2E3-B903-8585-9BAF4C47D110}"/>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1361459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63F43-3E55-CA4A-A73A-DC90BBCC00C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736F746-11E7-293E-B5D4-9DFE4D6474BC}"/>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4" name="Fußzeilenplatzhalter 3">
            <a:extLst>
              <a:ext uri="{FF2B5EF4-FFF2-40B4-BE49-F238E27FC236}">
                <a16:creationId xmlns:a16="http://schemas.microsoft.com/office/drawing/2014/main" id="{1245E287-5F28-85A6-E987-31548CB43A5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FD71052-8C17-ACF2-4948-F5A7D749A398}"/>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247933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B25A608-BE4E-986F-1C10-B6372731AA14}"/>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3" name="Fußzeilenplatzhalter 2">
            <a:extLst>
              <a:ext uri="{FF2B5EF4-FFF2-40B4-BE49-F238E27FC236}">
                <a16:creationId xmlns:a16="http://schemas.microsoft.com/office/drawing/2014/main" id="{35D9DCED-3738-9101-C303-E68E7C00E42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1064D2C-2901-94B8-3EA4-BE894350C5A3}"/>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341564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DAABC-1AD5-9D17-E494-C1FE954482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3EEE19B-BB86-3589-BF50-E187286AC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62A6E0B-D88D-E909-9416-47D784F2A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550CD74-CB41-9725-93D3-6A5D12457305}"/>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6" name="Fußzeilenplatzhalter 5">
            <a:extLst>
              <a:ext uri="{FF2B5EF4-FFF2-40B4-BE49-F238E27FC236}">
                <a16:creationId xmlns:a16="http://schemas.microsoft.com/office/drawing/2014/main" id="{5018EE7D-7EE2-ACAC-29E6-972DA71F51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71F909A-AE88-328A-B074-E1FD2A6A4F32}"/>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2679525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A2E47-D071-CD9F-78F3-A6BC2F457A5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0773151-098C-AE0A-1957-C8E4E25E7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849A6D0-DCC8-7ECB-29B6-0589D9BBA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11C0FAF-2659-E0B3-DF35-67D971E0A1FF}"/>
              </a:ext>
            </a:extLst>
          </p:cNvPr>
          <p:cNvSpPr>
            <a:spLocks noGrp="1"/>
          </p:cNvSpPr>
          <p:nvPr>
            <p:ph type="dt" sz="half" idx="10"/>
          </p:nvPr>
        </p:nvSpPr>
        <p:spPr/>
        <p:txBody>
          <a:bodyPr/>
          <a:lstStyle/>
          <a:p>
            <a:fld id="{4AD15E12-FEB8-4AB8-9F40-0915F36CE1BC}" type="datetimeFigureOut">
              <a:rPr lang="de-DE" smtClean="0"/>
              <a:t>29.05.2022</a:t>
            </a:fld>
            <a:endParaRPr lang="de-DE"/>
          </a:p>
        </p:txBody>
      </p:sp>
      <p:sp>
        <p:nvSpPr>
          <p:cNvPr id="6" name="Fußzeilenplatzhalter 5">
            <a:extLst>
              <a:ext uri="{FF2B5EF4-FFF2-40B4-BE49-F238E27FC236}">
                <a16:creationId xmlns:a16="http://schemas.microsoft.com/office/drawing/2014/main" id="{109C0457-5D28-4076-6279-58FD22D92BE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7DE8595-2981-E938-E645-ECB022586275}"/>
              </a:ext>
            </a:extLst>
          </p:cNvPr>
          <p:cNvSpPr>
            <a:spLocks noGrp="1"/>
          </p:cNvSpPr>
          <p:nvPr>
            <p:ph type="sldNum" sz="quarter" idx="12"/>
          </p:nvPr>
        </p:nvSpPr>
        <p:spPr/>
        <p:txBody>
          <a:bodyPr/>
          <a:lstStyle/>
          <a:p>
            <a:fld id="{E11841B7-B049-42A8-B0BA-7FC9D5C09F8A}" type="slidenum">
              <a:rPr lang="de-DE" smtClean="0"/>
              <a:t>‹Nr.›</a:t>
            </a:fld>
            <a:endParaRPr lang="de-DE"/>
          </a:p>
        </p:txBody>
      </p:sp>
    </p:spTree>
    <p:extLst>
      <p:ext uri="{BB962C8B-B14F-4D97-AF65-F5344CB8AC3E}">
        <p14:creationId xmlns:p14="http://schemas.microsoft.com/office/powerpoint/2010/main" val="1065124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78F0CA6-24E5-3158-F6F0-0AE5500C1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45A472D-5BDA-9B4F-76EF-6AF3754A8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43196AB-9A58-1CDC-32E4-E6DD2FE3B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15E12-FEB8-4AB8-9F40-0915F36CE1BC}" type="datetimeFigureOut">
              <a:rPr lang="de-DE" smtClean="0"/>
              <a:t>29.05.2022</a:t>
            </a:fld>
            <a:endParaRPr lang="de-DE"/>
          </a:p>
        </p:txBody>
      </p:sp>
      <p:sp>
        <p:nvSpPr>
          <p:cNvPr id="5" name="Fußzeilenplatzhalter 4">
            <a:extLst>
              <a:ext uri="{FF2B5EF4-FFF2-40B4-BE49-F238E27FC236}">
                <a16:creationId xmlns:a16="http://schemas.microsoft.com/office/drawing/2014/main" id="{C9679ED8-4446-C6A7-B8ED-566C2AF349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9A8E33A-A1C6-0F0B-B082-0627B41AAC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841B7-B049-42A8-B0BA-7FC9D5C09F8A}" type="slidenum">
              <a:rPr lang="de-DE" smtClean="0"/>
              <a:t>‹Nr.›</a:t>
            </a:fld>
            <a:endParaRPr lang="de-DE"/>
          </a:p>
        </p:txBody>
      </p:sp>
    </p:spTree>
    <p:extLst>
      <p:ext uri="{BB962C8B-B14F-4D97-AF65-F5344CB8AC3E}">
        <p14:creationId xmlns:p14="http://schemas.microsoft.com/office/powerpoint/2010/main" val="531518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wikiwand.com/de/Kreis_Soest" TargetMode="Externa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9.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75B251E-5ECE-B85B-CA3A-4AC7C0423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8" name="Textfeld 7">
            <a:extLst>
              <a:ext uri="{FF2B5EF4-FFF2-40B4-BE49-F238E27FC236}">
                <a16:creationId xmlns:a16="http://schemas.microsoft.com/office/drawing/2014/main" id="{2B8AB270-D90E-D255-593A-243B8262F42C}"/>
              </a:ext>
            </a:extLst>
          </p:cNvPr>
          <p:cNvSpPr txBox="1"/>
          <p:nvPr/>
        </p:nvSpPr>
        <p:spPr>
          <a:xfrm>
            <a:off x="422787" y="5506063"/>
            <a:ext cx="9128268" cy="954107"/>
          </a:xfrm>
          <a:prstGeom prst="rect">
            <a:avLst/>
          </a:prstGeom>
          <a:noFill/>
        </p:spPr>
        <p:txBody>
          <a:bodyPr wrap="none" rtlCol="0">
            <a:spAutoFit/>
          </a:bodyPr>
          <a:lstStyle/>
          <a:p>
            <a:r>
              <a:rPr lang="de-DE" sz="2800" dirty="0">
                <a:solidFill>
                  <a:schemeClr val="bg1"/>
                </a:solidFill>
              </a:rPr>
              <a:t>Christi – Himmelfahrt 2022</a:t>
            </a:r>
          </a:p>
          <a:p>
            <a:r>
              <a:rPr lang="de-DE" sz="2800" dirty="0">
                <a:solidFill>
                  <a:schemeClr val="bg1"/>
                </a:solidFill>
              </a:rPr>
              <a:t>2 Tage Radtour durchs </a:t>
            </a:r>
            <a:r>
              <a:rPr lang="de-DE" sz="2800" dirty="0" err="1">
                <a:solidFill>
                  <a:schemeClr val="bg1"/>
                </a:solidFill>
              </a:rPr>
              <a:t>Lipperland</a:t>
            </a:r>
            <a:r>
              <a:rPr lang="de-DE" sz="2800" dirty="0">
                <a:solidFill>
                  <a:schemeClr val="bg1"/>
                </a:solidFill>
              </a:rPr>
              <a:t> von Hamm nach Paderborn</a:t>
            </a:r>
          </a:p>
        </p:txBody>
      </p:sp>
    </p:spTree>
    <p:extLst>
      <p:ext uri="{BB962C8B-B14F-4D97-AF65-F5344CB8AC3E}">
        <p14:creationId xmlns:p14="http://schemas.microsoft.com/office/powerpoint/2010/main" val="3018008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8C03774-F3EA-A529-1A7F-43C75E2402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739415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332D053-A1A9-6A6B-178E-46B3A1AC64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169955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07717E4-FB87-5A18-D9D1-1687B51C6C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33471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EE0A076-DF13-4C1D-3D6D-9E50D0938C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a:extLst>
              <a:ext uri="{FF2B5EF4-FFF2-40B4-BE49-F238E27FC236}">
                <a16:creationId xmlns:a16="http://schemas.microsoft.com/office/drawing/2014/main" id="{1E9E5AD0-ABF8-AF0C-E48D-ABFD2405DE1B}"/>
              </a:ext>
            </a:extLst>
          </p:cNvPr>
          <p:cNvSpPr txBox="1"/>
          <p:nvPr/>
        </p:nvSpPr>
        <p:spPr>
          <a:xfrm>
            <a:off x="470348" y="313765"/>
            <a:ext cx="4507901" cy="584775"/>
          </a:xfrm>
          <a:prstGeom prst="rect">
            <a:avLst/>
          </a:prstGeom>
          <a:noFill/>
        </p:spPr>
        <p:txBody>
          <a:bodyPr wrap="none" rtlCol="0">
            <a:spAutoFit/>
          </a:bodyPr>
          <a:lstStyle/>
          <a:p>
            <a:r>
              <a:rPr lang="de-DE" sz="3200" dirty="0"/>
              <a:t>Störche mit Nachwuchs!!!</a:t>
            </a:r>
          </a:p>
        </p:txBody>
      </p:sp>
      <p:pic>
        <p:nvPicPr>
          <p:cNvPr id="7" name="Grafik 6">
            <a:extLst>
              <a:ext uri="{FF2B5EF4-FFF2-40B4-BE49-F238E27FC236}">
                <a16:creationId xmlns:a16="http://schemas.microsoft.com/office/drawing/2014/main" id="{F40F0ED0-1D4F-08BD-CC23-BABEA8065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913712" y="446447"/>
            <a:ext cx="4641931" cy="4094482"/>
          </a:xfrm>
          <a:prstGeom prst="rect">
            <a:avLst/>
          </a:prstGeom>
          <a:ln w="66675">
            <a:solidFill>
              <a:schemeClr val="bg1"/>
            </a:solidFill>
          </a:ln>
        </p:spPr>
      </p:pic>
    </p:spTree>
    <p:extLst>
      <p:ext uri="{BB962C8B-B14F-4D97-AF65-F5344CB8AC3E}">
        <p14:creationId xmlns:p14="http://schemas.microsoft.com/office/powerpoint/2010/main" val="263411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9DD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61FF47-8305-F94F-F017-88EF3FE21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560" y="1326911"/>
            <a:ext cx="11866880" cy="4204177"/>
          </a:xfrm>
          <a:prstGeom prst="rect">
            <a:avLst/>
          </a:prstGeom>
          <a:ln w="57150">
            <a:solidFill>
              <a:schemeClr val="bg1"/>
            </a:solidFill>
          </a:ln>
        </p:spPr>
      </p:pic>
    </p:spTree>
    <p:extLst>
      <p:ext uri="{BB962C8B-B14F-4D97-AF65-F5344CB8AC3E}">
        <p14:creationId xmlns:p14="http://schemas.microsoft.com/office/powerpoint/2010/main" val="263057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DF5F74A-4EE1-32C6-4186-E099637064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880208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1159FC3-2DDE-D9AF-D3B6-EDA8FD30A4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14226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2A7354-0895-C1E7-BE94-9EA6B3CF49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6" name="Textfeld 5">
            <a:extLst>
              <a:ext uri="{FF2B5EF4-FFF2-40B4-BE49-F238E27FC236}">
                <a16:creationId xmlns:a16="http://schemas.microsoft.com/office/drawing/2014/main" id="{A83C31F7-37FD-97A0-5FCE-45A752EAF405}"/>
              </a:ext>
            </a:extLst>
          </p:cNvPr>
          <p:cNvSpPr txBox="1"/>
          <p:nvPr/>
        </p:nvSpPr>
        <p:spPr>
          <a:xfrm>
            <a:off x="8696960" y="6075680"/>
            <a:ext cx="3184462" cy="584775"/>
          </a:xfrm>
          <a:prstGeom prst="rect">
            <a:avLst/>
          </a:prstGeom>
          <a:noFill/>
        </p:spPr>
        <p:txBody>
          <a:bodyPr wrap="none" rtlCol="0">
            <a:spAutoFit/>
          </a:bodyPr>
          <a:lstStyle/>
          <a:p>
            <a:r>
              <a:rPr lang="de-DE" sz="3200" dirty="0">
                <a:solidFill>
                  <a:schemeClr val="bg1"/>
                </a:solidFill>
              </a:rPr>
              <a:t>Schloss Hovestadt</a:t>
            </a:r>
          </a:p>
        </p:txBody>
      </p:sp>
    </p:spTree>
    <p:extLst>
      <p:ext uri="{BB962C8B-B14F-4D97-AF65-F5344CB8AC3E}">
        <p14:creationId xmlns:p14="http://schemas.microsoft.com/office/powerpoint/2010/main" val="2556003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A826C8B-2D3B-1AA1-92DE-F074FA406F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07277" y="1688676"/>
            <a:ext cx="6196318" cy="3480648"/>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a:extLst>
              <a:ext uri="{FF2B5EF4-FFF2-40B4-BE49-F238E27FC236}">
                <a16:creationId xmlns:a16="http://schemas.microsoft.com/office/drawing/2014/main" id="{BCF3F0AF-819B-874F-D09E-4557EFEA6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23677" y="1688676"/>
            <a:ext cx="6196318" cy="3480648"/>
          </a:xfrm>
          <a:prstGeom prst="rect">
            <a:avLst/>
          </a:prstGeom>
          <a:ln w="47625">
            <a:solidFill>
              <a:schemeClr val="tx1"/>
            </a:solidFill>
          </a:ln>
        </p:spPr>
      </p:pic>
    </p:spTree>
    <p:extLst>
      <p:ext uri="{BB962C8B-B14F-4D97-AF65-F5344CB8AC3E}">
        <p14:creationId xmlns:p14="http://schemas.microsoft.com/office/powerpoint/2010/main" val="1551481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1ADE6D9-DA05-BB99-8221-6B63F5B10D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847340" y="1091565"/>
            <a:ext cx="6233160" cy="4674870"/>
          </a:xfrm>
          <a:prstGeom prst="rect">
            <a:avLst/>
          </a:prstGeom>
          <a:gradFill>
            <a:gsLst>
              <a:gs pos="0">
                <a:srgbClr val="E4F3DD"/>
              </a:gs>
              <a:gs pos="69000">
                <a:schemeClr val="accent1">
                  <a:lumMod val="45000"/>
                  <a:lumOff val="55000"/>
                </a:schemeClr>
              </a:gs>
              <a:gs pos="100000">
                <a:srgbClr val="A79E8B"/>
              </a:gs>
            </a:gsLst>
            <a:lin ang="5400000" scaled="1"/>
          </a:gradFill>
          <a:ln w="254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851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WhatsApp Video 2022-05-28 at 07.35.07">
            <a:hlinkClick r:id="" action="ppaction://media"/>
            <a:extLst>
              <a:ext uri="{FF2B5EF4-FFF2-40B4-BE49-F238E27FC236}">
                <a16:creationId xmlns:a16="http://schemas.microsoft.com/office/drawing/2014/main" id="{07385A34-9052-D241-BF31-55201C5E5B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7301" y="190686"/>
            <a:ext cx="10886595" cy="6123709"/>
          </a:xfrm>
          <a:prstGeom prst="rect">
            <a:avLst/>
          </a:prstGeom>
          <a:ln w="47625">
            <a:solidFill>
              <a:schemeClr val="bg1"/>
            </a:solidFill>
          </a:ln>
        </p:spPr>
      </p:pic>
      <p:pic>
        <p:nvPicPr>
          <p:cNvPr id="8" name="Grafik 7">
            <a:extLst>
              <a:ext uri="{FF2B5EF4-FFF2-40B4-BE49-F238E27FC236}">
                <a16:creationId xmlns:a16="http://schemas.microsoft.com/office/drawing/2014/main" id="{160A11E8-FC7D-460F-CE45-896BA3F2DDE2}"/>
              </a:ext>
            </a:extLst>
          </p:cNvPr>
          <p:cNvPicPr>
            <a:picLocks noChangeAspect="1"/>
          </p:cNvPicPr>
          <p:nvPr/>
        </p:nvPicPr>
        <p:blipFill>
          <a:blip r:embed="rId5"/>
          <a:stretch>
            <a:fillRect/>
          </a:stretch>
        </p:blipFill>
        <p:spPr>
          <a:xfrm rot="20794699">
            <a:off x="126875" y="2940044"/>
            <a:ext cx="2845324" cy="3946425"/>
          </a:xfrm>
          <a:prstGeom prst="rect">
            <a:avLst/>
          </a:prstGeom>
        </p:spPr>
      </p:pic>
      <p:pic>
        <p:nvPicPr>
          <p:cNvPr id="10" name="Grafik 9">
            <a:extLst>
              <a:ext uri="{FF2B5EF4-FFF2-40B4-BE49-F238E27FC236}">
                <a16:creationId xmlns:a16="http://schemas.microsoft.com/office/drawing/2014/main" id="{603808C5-B458-90DB-8ED2-06EC4899165B}"/>
              </a:ext>
            </a:extLst>
          </p:cNvPr>
          <p:cNvPicPr>
            <a:picLocks noChangeAspect="1"/>
          </p:cNvPicPr>
          <p:nvPr/>
        </p:nvPicPr>
        <p:blipFill>
          <a:blip r:embed="rId6"/>
          <a:stretch>
            <a:fillRect/>
          </a:stretch>
        </p:blipFill>
        <p:spPr>
          <a:xfrm>
            <a:off x="9689838" y="641927"/>
            <a:ext cx="2072820" cy="2903472"/>
          </a:xfrm>
          <a:prstGeom prst="rect">
            <a:avLst/>
          </a:prstGeom>
        </p:spPr>
      </p:pic>
      <p:sp>
        <p:nvSpPr>
          <p:cNvPr id="11" name="Textfeld 10">
            <a:extLst>
              <a:ext uri="{FF2B5EF4-FFF2-40B4-BE49-F238E27FC236}">
                <a16:creationId xmlns:a16="http://schemas.microsoft.com/office/drawing/2014/main" id="{0D30B737-3C34-5D33-6BD2-6FE78A471625}"/>
              </a:ext>
            </a:extLst>
          </p:cNvPr>
          <p:cNvSpPr txBox="1"/>
          <p:nvPr/>
        </p:nvSpPr>
        <p:spPr>
          <a:xfrm>
            <a:off x="75381" y="418912"/>
            <a:ext cx="4998064" cy="1200329"/>
          </a:xfrm>
          <a:prstGeom prst="rect">
            <a:avLst/>
          </a:prstGeom>
          <a:solidFill>
            <a:schemeClr val="accent1">
              <a:alpha val="93000"/>
            </a:schemeClr>
          </a:solidFill>
        </p:spPr>
        <p:txBody>
          <a:bodyPr wrap="square" rtlCol="0">
            <a:spAutoFit/>
          </a:bodyPr>
          <a:lstStyle/>
          <a:p>
            <a:r>
              <a:rPr lang="de-DE" dirty="0">
                <a:solidFill>
                  <a:schemeClr val="bg1"/>
                </a:solidFill>
              </a:rPr>
              <a:t>Am Mittwochabend – nach einer ziemlich nervigen Autofahrt Richtung Hamm mit Baustellen und Staus dann zur Oldie Night nach Ahlen: Friedrich mit Band(s) in Hochform – die „Rampensau“….</a:t>
            </a:r>
          </a:p>
        </p:txBody>
      </p:sp>
    </p:spTree>
    <p:extLst>
      <p:ext uri="{BB962C8B-B14F-4D97-AF65-F5344CB8AC3E}">
        <p14:creationId xmlns:p14="http://schemas.microsoft.com/office/powerpoint/2010/main" val="230769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66" fill="hold"/>
                                        <p:tgtEl>
                                          <p:spTgt spid="4"/>
                                        </p:tgtEl>
                                      </p:cBhvr>
                                    </p:cmd>
                                  </p:childTnLst>
                                </p:cTn>
                              </p:par>
                              <p:par>
                                <p:cTn id="7" presetID="10" presetClass="exit" presetSubtype="0" fill="hold" nodeType="withEffect">
                                  <p:stCondLst>
                                    <p:cond delay="0"/>
                                  </p:stCondLst>
                                  <p:childTnLst>
                                    <p:animEffect transition="out" filter="fade">
                                      <p:cBhvr>
                                        <p:cTn id="8" dur="1250"/>
                                        <p:tgtEl>
                                          <p:spTgt spid="8"/>
                                        </p:tgtEl>
                                      </p:cBhvr>
                                    </p:animEffect>
                                    <p:set>
                                      <p:cBhvr>
                                        <p:cTn id="9" dur="1" fill="hold">
                                          <p:stCondLst>
                                            <p:cond delay="1249"/>
                                          </p:stCondLst>
                                        </p:cTn>
                                        <p:tgtEl>
                                          <p:spTgt spid="8"/>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1250"/>
                                        <p:tgtEl>
                                          <p:spTgt spid="10"/>
                                        </p:tgtEl>
                                      </p:cBhvr>
                                    </p:animEffect>
                                    <p:set>
                                      <p:cBhvr>
                                        <p:cTn id="12" dur="1" fill="hold">
                                          <p:stCondLst>
                                            <p:cond delay="1249"/>
                                          </p:stCondLst>
                                        </p:cTn>
                                        <p:tgtEl>
                                          <p:spTgt spid="1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300"/>
                                        <p:tgtEl>
                                          <p:spTgt spid="11"/>
                                        </p:tgtEl>
                                      </p:cBhvr>
                                    </p:animEffect>
                                    <p:set>
                                      <p:cBhvr>
                                        <p:cTn id="15" dur="1" fill="hold">
                                          <p:stCondLst>
                                            <p:cond delay="12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AC657D-1BEB-5ABC-681A-0582C71BDA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C76584C6-9244-0FF4-DD06-96E9D40CF373}"/>
              </a:ext>
            </a:extLst>
          </p:cNvPr>
          <p:cNvSpPr txBox="1"/>
          <p:nvPr/>
        </p:nvSpPr>
        <p:spPr>
          <a:xfrm>
            <a:off x="210372" y="5408706"/>
            <a:ext cx="7233920" cy="1200329"/>
          </a:xfrm>
          <a:prstGeom prst="rect">
            <a:avLst/>
          </a:prstGeom>
          <a:solidFill>
            <a:schemeClr val="bg1">
              <a:alpha val="51000"/>
            </a:schemeClr>
          </a:solidFill>
        </p:spPr>
        <p:txBody>
          <a:bodyPr wrap="square" rtlCol="0">
            <a:spAutoFit/>
          </a:bodyPr>
          <a:lstStyle/>
          <a:p>
            <a:r>
              <a:rPr lang="de-DE" sz="2400" dirty="0"/>
              <a:t>Die psychiatrische Landesklinik in Eickelborn: ein Dorf, das fast nur aus der psychiatrischen Klinik besteht – inklusive Forensik …</a:t>
            </a:r>
          </a:p>
        </p:txBody>
      </p:sp>
    </p:spTree>
    <p:extLst>
      <p:ext uri="{BB962C8B-B14F-4D97-AF65-F5344CB8AC3E}">
        <p14:creationId xmlns:p14="http://schemas.microsoft.com/office/powerpoint/2010/main" val="1824212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0BA9D7-C2DB-FA88-D096-273A2DABB0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00234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6DE99BF-B01A-E137-B266-83F2BD058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a:extLst>
              <a:ext uri="{FF2B5EF4-FFF2-40B4-BE49-F238E27FC236}">
                <a16:creationId xmlns:a16="http://schemas.microsoft.com/office/drawing/2014/main" id="{13760F48-1835-4544-E3CD-F19C9A2FF964}"/>
              </a:ext>
            </a:extLst>
          </p:cNvPr>
          <p:cNvSpPr txBox="1"/>
          <p:nvPr/>
        </p:nvSpPr>
        <p:spPr>
          <a:xfrm>
            <a:off x="8729291" y="58845"/>
            <a:ext cx="3370811" cy="6740307"/>
          </a:xfrm>
          <a:prstGeom prst="rect">
            <a:avLst/>
          </a:prstGeom>
          <a:solidFill>
            <a:schemeClr val="bg1"/>
          </a:solidFill>
          <a:ln w="22225">
            <a:solidFill>
              <a:schemeClr val="tx1"/>
            </a:solidFill>
          </a:ln>
        </p:spPr>
        <p:txBody>
          <a:bodyPr wrap="square" rtlCol="0">
            <a:spAutoFit/>
          </a:bodyPr>
          <a:lstStyle/>
          <a:p>
            <a:r>
              <a:rPr lang="de-DE" dirty="0"/>
              <a:t>In der Familie meiner Mutter wird folgende Geschichte tradiert –keine Ahnung, ob es sich wirklich so abgespielt hat ….</a:t>
            </a:r>
          </a:p>
          <a:p>
            <a:r>
              <a:rPr lang="de-DE" dirty="0"/>
              <a:t>Ein weitläufiger Vetter litt seit einem Kopfschuss infolge eines Spielunfalls mit einem Jagdgewehr an einer schweren Epilepsie und wurde in Eickelborn behandelt. In einer Nacht im Jahre 1942 kam ein Pfleger der Klinik zu den Eltern nach Hamm und sagte Ihnen, sie sollten ihren Jungen sofort da raus holen , weil er abgeholt werden sollte ….. Die Eltern fuhren los und holten ihren Sohn aus der Klinik. An einem der nächsten Tage wurden alle „lebensunwerten“ Insassen in Vernichtungslager transportiert.</a:t>
            </a:r>
          </a:p>
          <a:p>
            <a:r>
              <a:rPr lang="de-DE" dirty="0"/>
              <a:t>Nach dem Krieg gab es dann effiziente Therapiemöglichkeiten und der Junge sei Goldschmied geworden …..</a:t>
            </a:r>
          </a:p>
        </p:txBody>
      </p:sp>
      <p:sp>
        <p:nvSpPr>
          <p:cNvPr id="6" name="Textfeld 5">
            <a:extLst>
              <a:ext uri="{FF2B5EF4-FFF2-40B4-BE49-F238E27FC236}">
                <a16:creationId xmlns:a16="http://schemas.microsoft.com/office/drawing/2014/main" id="{375A7347-A983-915E-027D-DE8EE7527084}"/>
              </a:ext>
            </a:extLst>
          </p:cNvPr>
          <p:cNvSpPr txBox="1"/>
          <p:nvPr/>
        </p:nvSpPr>
        <p:spPr>
          <a:xfrm>
            <a:off x="8544560" y="2519680"/>
            <a:ext cx="184731" cy="369332"/>
          </a:xfrm>
          <a:prstGeom prst="rect">
            <a:avLst/>
          </a:prstGeom>
          <a:noFill/>
        </p:spPr>
        <p:txBody>
          <a:bodyPr wrap="none" rtlCol="0">
            <a:spAutoFit/>
          </a:bodyPr>
          <a:lstStyle/>
          <a:p>
            <a:endParaRPr lang="de-DE" dirty="0"/>
          </a:p>
        </p:txBody>
      </p:sp>
      <p:sp>
        <p:nvSpPr>
          <p:cNvPr id="7" name="Textfeld 6">
            <a:extLst>
              <a:ext uri="{FF2B5EF4-FFF2-40B4-BE49-F238E27FC236}">
                <a16:creationId xmlns:a16="http://schemas.microsoft.com/office/drawing/2014/main" id="{32568F9A-6347-3C26-208E-973C1CC08276}"/>
              </a:ext>
            </a:extLst>
          </p:cNvPr>
          <p:cNvSpPr txBox="1"/>
          <p:nvPr/>
        </p:nvSpPr>
        <p:spPr>
          <a:xfrm>
            <a:off x="183289" y="5923825"/>
            <a:ext cx="4571181" cy="830997"/>
          </a:xfrm>
          <a:prstGeom prst="rect">
            <a:avLst/>
          </a:prstGeom>
          <a:solidFill>
            <a:srgbClr val="DFE2D7"/>
          </a:solidFill>
        </p:spPr>
        <p:txBody>
          <a:bodyPr wrap="square" rtlCol="0">
            <a:spAutoFit/>
          </a:bodyPr>
          <a:lstStyle/>
          <a:p>
            <a:r>
              <a:rPr lang="de-DE" sz="2400" dirty="0"/>
              <a:t>Gedenktafeln für die während der Nazizeit ermordeten Patienten</a:t>
            </a:r>
          </a:p>
        </p:txBody>
      </p:sp>
      <p:pic>
        <p:nvPicPr>
          <p:cNvPr id="9" name="Grafik 8">
            <a:extLst>
              <a:ext uri="{FF2B5EF4-FFF2-40B4-BE49-F238E27FC236}">
                <a16:creationId xmlns:a16="http://schemas.microsoft.com/office/drawing/2014/main" id="{30095927-4A8C-E5BF-F4DF-BD5DAC44F9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66827" y="-180578"/>
            <a:ext cx="5372103" cy="6139180"/>
          </a:xfrm>
          <a:prstGeom prst="rect">
            <a:avLst/>
          </a:prstGeom>
        </p:spPr>
      </p:pic>
    </p:spTree>
    <p:extLst>
      <p:ext uri="{BB962C8B-B14F-4D97-AF65-F5344CB8AC3E}">
        <p14:creationId xmlns:p14="http://schemas.microsoft.com/office/powerpoint/2010/main" val="41860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F679F3A-E3EA-3052-50B6-4D4F9AD0D8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4" name="Textfeld 3">
            <a:extLst>
              <a:ext uri="{FF2B5EF4-FFF2-40B4-BE49-F238E27FC236}">
                <a16:creationId xmlns:a16="http://schemas.microsoft.com/office/drawing/2014/main" id="{ABCA47D6-D6D7-FCCF-E567-AB5A7F731117}"/>
              </a:ext>
            </a:extLst>
          </p:cNvPr>
          <p:cNvSpPr txBox="1"/>
          <p:nvPr/>
        </p:nvSpPr>
        <p:spPr>
          <a:xfrm>
            <a:off x="203200" y="5611783"/>
            <a:ext cx="6799118" cy="954107"/>
          </a:xfrm>
          <a:prstGeom prst="rect">
            <a:avLst/>
          </a:prstGeom>
          <a:noFill/>
        </p:spPr>
        <p:txBody>
          <a:bodyPr wrap="square" rtlCol="0">
            <a:spAutoFit/>
          </a:bodyPr>
          <a:lstStyle/>
          <a:p>
            <a:r>
              <a:rPr lang="de-DE" sz="2800" dirty="0">
                <a:solidFill>
                  <a:schemeClr val="bg1"/>
                </a:solidFill>
              </a:rPr>
              <a:t>In  der Vorwoche hat ein heftiger Sturm mit Tornados in der Gegend gewütet </a:t>
            </a:r>
          </a:p>
        </p:txBody>
      </p:sp>
    </p:spTree>
    <p:extLst>
      <p:ext uri="{BB962C8B-B14F-4D97-AF65-F5344CB8AC3E}">
        <p14:creationId xmlns:p14="http://schemas.microsoft.com/office/powerpoint/2010/main" val="2721327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359FFD-BEF0-71D9-DF3E-1528F8594C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218301" cy="6858000"/>
          </a:xfrm>
          <a:prstGeom prst="rect">
            <a:avLst/>
          </a:prstGeom>
        </p:spPr>
      </p:pic>
    </p:spTree>
    <p:extLst>
      <p:ext uri="{BB962C8B-B14F-4D97-AF65-F5344CB8AC3E}">
        <p14:creationId xmlns:p14="http://schemas.microsoft.com/office/powerpoint/2010/main" val="4266946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3E11E6F-319E-4CBC-089F-E00D1BF257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a:extLst>
              <a:ext uri="{FF2B5EF4-FFF2-40B4-BE49-F238E27FC236}">
                <a16:creationId xmlns:a16="http://schemas.microsoft.com/office/drawing/2014/main" id="{653F78A0-0106-0C4C-1CFA-F357083C32AA}"/>
              </a:ext>
            </a:extLst>
          </p:cNvPr>
          <p:cNvSpPr txBox="1"/>
          <p:nvPr/>
        </p:nvSpPr>
        <p:spPr>
          <a:xfrm>
            <a:off x="337704" y="6080247"/>
            <a:ext cx="6177394" cy="523220"/>
          </a:xfrm>
          <a:prstGeom prst="rect">
            <a:avLst/>
          </a:prstGeom>
          <a:noFill/>
        </p:spPr>
        <p:txBody>
          <a:bodyPr wrap="square">
            <a:spAutoFit/>
          </a:bodyPr>
          <a:lstStyle/>
          <a:p>
            <a:r>
              <a:rPr lang="de-DE" sz="2800" dirty="0" err="1">
                <a:solidFill>
                  <a:schemeClr val="bg1"/>
                </a:solidFill>
              </a:rPr>
              <a:t>Hellinghausen</a:t>
            </a:r>
            <a:r>
              <a:rPr lang="de-DE" sz="2800" dirty="0">
                <a:solidFill>
                  <a:schemeClr val="bg1"/>
                </a:solidFill>
              </a:rPr>
              <a:t> bei Lippstadt</a:t>
            </a:r>
          </a:p>
        </p:txBody>
      </p:sp>
      <p:pic>
        <p:nvPicPr>
          <p:cNvPr id="7" name="Grafik 6">
            <a:extLst>
              <a:ext uri="{FF2B5EF4-FFF2-40B4-BE49-F238E27FC236}">
                <a16:creationId xmlns:a16="http://schemas.microsoft.com/office/drawing/2014/main" id="{75994A89-3D73-839F-B427-85D871AF6F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7467600" y="217780"/>
            <a:ext cx="4433731" cy="3248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feld 7">
            <a:extLst>
              <a:ext uri="{FF2B5EF4-FFF2-40B4-BE49-F238E27FC236}">
                <a16:creationId xmlns:a16="http://schemas.microsoft.com/office/drawing/2014/main" id="{D28ABCFC-3AA5-9993-6C76-A206227910D3}"/>
              </a:ext>
            </a:extLst>
          </p:cNvPr>
          <p:cNvSpPr txBox="1"/>
          <p:nvPr/>
        </p:nvSpPr>
        <p:spPr>
          <a:xfrm>
            <a:off x="5205847" y="329823"/>
            <a:ext cx="5786712" cy="523220"/>
          </a:xfrm>
          <a:prstGeom prst="rect">
            <a:avLst/>
          </a:prstGeom>
          <a:noFill/>
        </p:spPr>
        <p:txBody>
          <a:bodyPr wrap="none" rtlCol="0">
            <a:spAutoFit/>
          </a:bodyPr>
          <a:lstStyle/>
          <a:p>
            <a:r>
              <a:rPr lang="de-DE" sz="2800" dirty="0"/>
              <a:t>Bis letzte Woche sah die Kirche so aus:</a:t>
            </a:r>
          </a:p>
        </p:txBody>
      </p:sp>
      <p:sp>
        <p:nvSpPr>
          <p:cNvPr id="9" name="Textfeld 8">
            <a:extLst>
              <a:ext uri="{FF2B5EF4-FFF2-40B4-BE49-F238E27FC236}">
                <a16:creationId xmlns:a16="http://schemas.microsoft.com/office/drawing/2014/main" id="{52A16A18-FB74-8E42-347F-57604A9356F7}"/>
              </a:ext>
            </a:extLst>
          </p:cNvPr>
          <p:cNvSpPr txBox="1"/>
          <p:nvPr/>
        </p:nvSpPr>
        <p:spPr>
          <a:xfrm>
            <a:off x="2210685" y="1842009"/>
            <a:ext cx="4044642" cy="830997"/>
          </a:xfrm>
          <a:prstGeom prst="rect">
            <a:avLst/>
          </a:prstGeom>
          <a:noFill/>
        </p:spPr>
        <p:txBody>
          <a:bodyPr wrap="square" rtlCol="0">
            <a:spAutoFit/>
          </a:bodyPr>
          <a:lstStyle/>
          <a:p>
            <a:r>
              <a:rPr lang="de-DE" sz="2400" dirty="0"/>
              <a:t>… seit dem Sturm fehlt ganz einfach die Turmhaube …</a:t>
            </a:r>
          </a:p>
        </p:txBody>
      </p:sp>
    </p:spTree>
    <p:extLst>
      <p:ext uri="{BB962C8B-B14F-4D97-AF65-F5344CB8AC3E}">
        <p14:creationId xmlns:p14="http://schemas.microsoft.com/office/powerpoint/2010/main" val="172898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par>
                                <p:cTn id="8" presetID="6" presetClass="entr" presetSubtype="32"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686000F-26E2-A8CA-E67C-E9732A26E9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73246" y="1843927"/>
            <a:ext cx="6061897" cy="3405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E6FD06E0-E372-84BF-8B66-9143744DB72B}"/>
              </a:ext>
            </a:extLst>
          </p:cNvPr>
          <p:cNvSpPr txBox="1"/>
          <p:nvPr/>
        </p:nvSpPr>
        <p:spPr>
          <a:xfrm>
            <a:off x="4699444" y="2422462"/>
            <a:ext cx="6992889" cy="4154984"/>
          </a:xfrm>
          <a:prstGeom prst="rect">
            <a:avLst/>
          </a:prstGeom>
          <a:noFill/>
        </p:spPr>
        <p:txBody>
          <a:bodyPr wrap="square" rtlCol="0">
            <a:spAutoFit/>
          </a:bodyPr>
          <a:lstStyle/>
          <a:p>
            <a:r>
              <a:rPr lang="de-DE" sz="2400" dirty="0"/>
              <a:t>Ich habe tausend Überlegungen zu dem Namen angestellt… die Familie Gieseler stammt aus </a:t>
            </a:r>
            <a:r>
              <a:rPr lang="de-DE" sz="2400" dirty="0" err="1"/>
              <a:t>Rimbeck</a:t>
            </a:r>
            <a:r>
              <a:rPr lang="de-DE" sz="2400" dirty="0"/>
              <a:t> bei Warburg/ Paderborn. Das ist  ca. 70 km von  </a:t>
            </a:r>
            <a:r>
              <a:rPr lang="de-DE" sz="2400" dirty="0" err="1"/>
              <a:t>Hellinghausen</a:t>
            </a:r>
            <a:r>
              <a:rPr lang="de-DE" sz="2400" dirty="0"/>
              <a:t> entfernt ... </a:t>
            </a:r>
            <a:br>
              <a:rPr lang="de-DE" sz="2400" dirty="0"/>
            </a:br>
            <a:r>
              <a:rPr lang="de-DE" sz="2400" dirty="0"/>
              <a:t>Völliger Quatsch: es gibt hier ein Flüsschen – die Gieseler: das ist ein 12,9 km langer linker Nebenfluss der Lippe im nordrhein-westfälischen Kreis</a:t>
            </a:r>
            <a:r>
              <a:rPr lang="de-DE" sz="2400" dirty="0">
                <a:hlinkClick r:id="rId3"/>
              </a:rPr>
              <a:t> </a:t>
            </a:r>
            <a:r>
              <a:rPr lang="de-DE" sz="2400" dirty="0"/>
              <a:t>Soest. Das Quellgebiet der Gieseler befindet sich ca. 250 m nördlich des ehemaligen Hellwegs, der heutigen Bundesstraße 1, bei </a:t>
            </a:r>
            <a:r>
              <a:rPr lang="de-DE" sz="2400" dirty="0" err="1"/>
              <a:t>Eikeloh</a:t>
            </a:r>
            <a:r>
              <a:rPr lang="de-DE" sz="2400" dirty="0"/>
              <a:t> und die Mündung in die Lippe ist nahe </a:t>
            </a:r>
            <a:r>
              <a:rPr lang="de-DE" sz="2400" dirty="0" err="1"/>
              <a:t>Hellinghausen</a:t>
            </a:r>
            <a:r>
              <a:rPr lang="de-DE" sz="2400" dirty="0"/>
              <a:t> ….</a:t>
            </a:r>
          </a:p>
        </p:txBody>
      </p:sp>
    </p:spTree>
    <p:extLst>
      <p:ext uri="{BB962C8B-B14F-4D97-AF65-F5344CB8AC3E}">
        <p14:creationId xmlns:p14="http://schemas.microsoft.com/office/powerpoint/2010/main" val="31940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312C2A-4A6F-20D7-4CD4-7020F40679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9248F541-BD15-E056-D3C7-C254DF9634E0}"/>
              </a:ext>
            </a:extLst>
          </p:cNvPr>
          <p:cNvSpPr txBox="1"/>
          <p:nvPr/>
        </p:nvSpPr>
        <p:spPr>
          <a:xfrm>
            <a:off x="365760" y="5913120"/>
            <a:ext cx="2100127" cy="707886"/>
          </a:xfrm>
          <a:prstGeom prst="rect">
            <a:avLst/>
          </a:prstGeom>
          <a:noFill/>
        </p:spPr>
        <p:txBody>
          <a:bodyPr wrap="none" rtlCol="0">
            <a:spAutoFit/>
          </a:bodyPr>
          <a:lstStyle/>
          <a:p>
            <a:r>
              <a:rPr lang="de-DE" sz="4000" dirty="0">
                <a:solidFill>
                  <a:schemeClr val="bg1"/>
                </a:solidFill>
              </a:rPr>
              <a:t>Lippstadt</a:t>
            </a:r>
          </a:p>
        </p:txBody>
      </p:sp>
    </p:spTree>
    <p:extLst>
      <p:ext uri="{BB962C8B-B14F-4D97-AF65-F5344CB8AC3E}">
        <p14:creationId xmlns:p14="http://schemas.microsoft.com/office/powerpoint/2010/main" val="4224166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730C2E0-0913-63E4-7BAC-D7915C0910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09280" y="136884"/>
            <a:ext cx="3749040" cy="3343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a:extLst>
              <a:ext uri="{FF2B5EF4-FFF2-40B4-BE49-F238E27FC236}">
                <a16:creationId xmlns:a16="http://schemas.microsoft.com/office/drawing/2014/main" id="{FD170CF3-1941-425B-54D6-88627EF99FDE}"/>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33680" y="1808739"/>
            <a:ext cx="8534400" cy="4824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EAF16870-D140-DDB3-C5C3-DA0EE79B8181}"/>
              </a:ext>
            </a:extLst>
          </p:cNvPr>
          <p:cNvSpPr txBox="1"/>
          <p:nvPr/>
        </p:nvSpPr>
        <p:spPr>
          <a:xfrm>
            <a:off x="8971280" y="3785110"/>
            <a:ext cx="2793999" cy="1200329"/>
          </a:xfrm>
          <a:prstGeom prst="rect">
            <a:avLst/>
          </a:prstGeom>
          <a:noFill/>
        </p:spPr>
        <p:txBody>
          <a:bodyPr wrap="square" rtlCol="0">
            <a:spAutoFit/>
          </a:bodyPr>
          <a:lstStyle/>
          <a:p>
            <a:r>
              <a:rPr lang="de-DE" dirty="0"/>
              <a:t>Marienkirche in Lippstadt:</a:t>
            </a:r>
          </a:p>
          <a:p>
            <a:r>
              <a:rPr lang="de-DE" dirty="0"/>
              <a:t>Hier ist letzte Woche die 150 Jahre alte Friedenseiche umgestürzt</a:t>
            </a:r>
          </a:p>
        </p:txBody>
      </p:sp>
      <p:sp>
        <p:nvSpPr>
          <p:cNvPr id="7" name="Textfeld 6">
            <a:extLst>
              <a:ext uri="{FF2B5EF4-FFF2-40B4-BE49-F238E27FC236}">
                <a16:creationId xmlns:a16="http://schemas.microsoft.com/office/drawing/2014/main" id="{CA68D734-5952-5CF0-B502-07709E3771EA}"/>
              </a:ext>
            </a:extLst>
          </p:cNvPr>
          <p:cNvSpPr txBox="1"/>
          <p:nvPr/>
        </p:nvSpPr>
        <p:spPr>
          <a:xfrm>
            <a:off x="8971280" y="5884403"/>
            <a:ext cx="2915919" cy="769441"/>
          </a:xfrm>
          <a:prstGeom prst="rect">
            <a:avLst/>
          </a:prstGeom>
          <a:noFill/>
        </p:spPr>
        <p:txBody>
          <a:bodyPr wrap="square" rtlCol="0">
            <a:spAutoFit/>
          </a:bodyPr>
          <a:lstStyle/>
          <a:p>
            <a:r>
              <a:rPr lang="de-DE" sz="2200" dirty="0"/>
              <a:t>Evangelische Marienkirche, 12. </a:t>
            </a:r>
            <a:r>
              <a:rPr lang="de-DE" sz="2200" dirty="0" err="1"/>
              <a:t>Jh</a:t>
            </a:r>
            <a:endParaRPr lang="de-DE" sz="2200" dirty="0"/>
          </a:p>
        </p:txBody>
      </p:sp>
      <p:pic>
        <p:nvPicPr>
          <p:cNvPr id="8" name="Grafik 7">
            <a:extLst>
              <a:ext uri="{FF2B5EF4-FFF2-40B4-BE49-F238E27FC236}">
                <a16:creationId xmlns:a16="http://schemas.microsoft.com/office/drawing/2014/main" id="{FDE047C3-EFB0-1B56-BF06-989B7AB031E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80380" y="1016770"/>
            <a:ext cx="11877940" cy="4824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258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FE5E4E6-144A-3E97-8781-C339F4251D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46700" y="1633941"/>
            <a:ext cx="6286751" cy="3531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a:extLst>
              <a:ext uri="{FF2B5EF4-FFF2-40B4-BE49-F238E27FC236}">
                <a16:creationId xmlns:a16="http://schemas.microsoft.com/office/drawing/2014/main" id="{A7F5B302-85C2-2B23-BC3F-EB2CFE207B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5"/>
          <a:stretch/>
        </p:blipFill>
        <p:spPr>
          <a:xfrm>
            <a:off x="3429904" y="-289141"/>
            <a:ext cx="7640264" cy="5567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feld 5">
            <a:extLst>
              <a:ext uri="{FF2B5EF4-FFF2-40B4-BE49-F238E27FC236}">
                <a16:creationId xmlns:a16="http://schemas.microsoft.com/office/drawing/2014/main" id="{FF8F9194-9B2B-5CD3-5738-1B1098E8A734}"/>
              </a:ext>
            </a:extLst>
          </p:cNvPr>
          <p:cNvSpPr txBox="1"/>
          <p:nvPr/>
        </p:nvSpPr>
        <p:spPr>
          <a:xfrm>
            <a:off x="4183491" y="5474099"/>
            <a:ext cx="7828400" cy="1200329"/>
          </a:xfrm>
          <a:prstGeom prst="rect">
            <a:avLst/>
          </a:prstGeom>
          <a:noFill/>
        </p:spPr>
        <p:txBody>
          <a:bodyPr wrap="square">
            <a:spAutoFit/>
          </a:bodyPr>
          <a:lstStyle/>
          <a:p>
            <a:r>
              <a:rPr lang="de-DE" sz="2400" dirty="0"/>
              <a:t>Darstellung vom hl. Jakobus und Bernhard II. zur Lippe an der Marienkirche in Lippstadt. Bernhard, der Gründer der Stadt Lippstadt, pilgerte im Jahr 1182 zum Grab des Apostels.</a:t>
            </a:r>
          </a:p>
        </p:txBody>
      </p:sp>
    </p:spTree>
    <p:extLst>
      <p:ext uri="{BB962C8B-B14F-4D97-AF65-F5344CB8AC3E}">
        <p14:creationId xmlns:p14="http://schemas.microsoft.com/office/powerpoint/2010/main" val="1813554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8C0E97C-5D47-27AF-D353-9CF785CC84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8" name="Textfeld 7">
            <a:extLst>
              <a:ext uri="{FF2B5EF4-FFF2-40B4-BE49-F238E27FC236}">
                <a16:creationId xmlns:a16="http://schemas.microsoft.com/office/drawing/2014/main" id="{30033AA5-C6A6-9CF6-F911-7ADBEA8CB82C}"/>
              </a:ext>
            </a:extLst>
          </p:cNvPr>
          <p:cNvSpPr txBox="1"/>
          <p:nvPr/>
        </p:nvSpPr>
        <p:spPr>
          <a:xfrm>
            <a:off x="6902932" y="279017"/>
            <a:ext cx="4994099" cy="1200329"/>
          </a:xfrm>
          <a:prstGeom prst="rect">
            <a:avLst/>
          </a:prstGeom>
          <a:solidFill>
            <a:srgbClr val="A3ACB5">
              <a:alpha val="65000"/>
            </a:srgbClr>
          </a:solidFill>
        </p:spPr>
        <p:txBody>
          <a:bodyPr wrap="square" rtlCol="0">
            <a:spAutoFit/>
          </a:bodyPr>
          <a:lstStyle/>
          <a:p>
            <a:r>
              <a:rPr lang="de-DE" sz="2400" dirty="0"/>
              <a:t>Nach der Messe geht es dann gegen 11.00  nach Borchen bei Paderborn (10 km südlich, </a:t>
            </a:r>
            <a:r>
              <a:rPr lang="de-DE" sz="2400" u="sng" dirty="0"/>
              <a:t>hinter</a:t>
            </a:r>
            <a:r>
              <a:rPr lang="de-DE" sz="2400" dirty="0"/>
              <a:t> Paderborn….)</a:t>
            </a:r>
          </a:p>
        </p:txBody>
      </p:sp>
      <p:sp>
        <p:nvSpPr>
          <p:cNvPr id="9" name="Textfeld 8">
            <a:extLst>
              <a:ext uri="{FF2B5EF4-FFF2-40B4-BE49-F238E27FC236}">
                <a16:creationId xmlns:a16="http://schemas.microsoft.com/office/drawing/2014/main" id="{D383FABC-DB62-A6EB-98DE-08E49A4E04AB}"/>
              </a:ext>
            </a:extLst>
          </p:cNvPr>
          <p:cNvSpPr txBox="1"/>
          <p:nvPr/>
        </p:nvSpPr>
        <p:spPr>
          <a:xfrm>
            <a:off x="221673" y="6222017"/>
            <a:ext cx="4913589" cy="523220"/>
          </a:xfrm>
          <a:prstGeom prst="rect">
            <a:avLst/>
          </a:prstGeom>
          <a:noFill/>
        </p:spPr>
        <p:txBody>
          <a:bodyPr wrap="none" rtlCol="0">
            <a:spAutoFit/>
          </a:bodyPr>
          <a:lstStyle/>
          <a:p>
            <a:r>
              <a:rPr lang="de-DE" sz="2800" dirty="0">
                <a:solidFill>
                  <a:schemeClr val="bg1"/>
                </a:solidFill>
              </a:rPr>
              <a:t>Schloss </a:t>
            </a:r>
            <a:r>
              <a:rPr lang="de-DE" sz="2800" dirty="0" err="1">
                <a:solidFill>
                  <a:schemeClr val="bg1"/>
                </a:solidFill>
              </a:rPr>
              <a:t>Heessen</a:t>
            </a:r>
            <a:r>
              <a:rPr lang="de-DE" sz="2800" dirty="0">
                <a:solidFill>
                  <a:schemeClr val="bg1"/>
                </a:solidFill>
              </a:rPr>
              <a:t>, heute Internat</a:t>
            </a:r>
          </a:p>
        </p:txBody>
      </p:sp>
      <p:pic>
        <p:nvPicPr>
          <p:cNvPr id="11" name="Grafik 10">
            <a:extLst>
              <a:ext uri="{FF2B5EF4-FFF2-40B4-BE49-F238E27FC236}">
                <a16:creationId xmlns:a16="http://schemas.microsoft.com/office/drawing/2014/main" id="{5B5C0A7F-891B-5C6D-C6E5-88A13680234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939" b="91441" l="9849" r="89992">
                        <a14:foregroundMark x1="38364" y1="91441" x2="38364" y2="91441"/>
                        <a14:foregroundMark x1="50516" y1="91055" x2="50516" y2="91055"/>
                        <a14:foregroundMark x1="57665" y1="90723" x2="57665" y2="90723"/>
                        <a14:foregroundMark x1="57983" y1="90889" x2="57983" y2="90889"/>
                        <a14:foregroundMark x1="57983" y1="90889" x2="57983" y2="90889"/>
                        <a14:foregroundMark x1="51628" y1="13087" x2="51628" y2="13087"/>
                        <a14:foregroundMark x1="45274" y1="12700" x2="45274" y2="12700"/>
                        <a14:backgroundMark x1="29865" y1="42352" x2="29865" y2="42352"/>
                        <a14:backgroundMark x1="29627" y1="57592" x2="29627" y2="57592"/>
                        <a14:backgroundMark x1="35187" y1="44174" x2="35187" y2="44174"/>
                        <a14:backgroundMark x1="30977" y1="40861" x2="30977" y2="40861"/>
                      </a14:backgroundRemoval>
                    </a14:imgEffect>
                  </a14:imgLayer>
                </a14:imgProps>
              </a:ext>
              <a:ext uri="{28A0092B-C50C-407E-A947-70E740481C1C}">
                <a14:useLocalDpi xmlns:a14="http://schemas.microsoft.com/office/drawing/2010/main"/>
              </a:ext>
            </a:extLst>
          </a:blip>
          <a:srcRect/>
          <a:stretch/>
        </p:blipFill>
        <p:spPr>
          <a:xfrm rot="167715">
            <a:off x="8866907" y="1199184"/>
            <a:ext cx="4294909" cy="6177379"/>
          </a:xfrm>
          <a:prstGeom prst="rect">
            <a:avLst/>
          </a:prstGeom>
        </p:spPr>
      </p:pic>
    </p:spTree>
    <p:extLst>
      <p:ext uri="{BB962C8B-B14F-4D97-AF65-F5344CB8AC3E}">
        <p14:creationId xmlns:p14="http://schemas.microsoft.com/office/powerpoint/2010/main" val="343377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AE171F1-0653-2805-1D15-DCD832B6AF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82604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E4E1B4C-A41D-A5BB-7607-48F23D5829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70409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7B75935-E2E6-DD51-C1FF-6C5537CE31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4" name="Grafik 3">
            <a:extLst>
              <a:ext uri="{FF2B5EF4-FFF2-40B4-BE49-F238E27FC236}">
                <a16:creationId xmlns:a16="http://schemas.microsoft.com/office/drawing/2014/main" id="{4EF58FBC-C276-DDC0-137F-029263ED82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856" y="400148"/>
            <a:ext cx="9301944" cy="67321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a:extLst>
              <a:ext uri="{FF2B5EF4-FFF2-40B4-BE49-F238E27FC236}">
                <a16:creationId xmlns:a16="http://schemas.microsoft.com/office/drawing/2014/main" id="{96031D43-E626-6F66-BA18-E908FA0F95D4}"/>
              </a:ext>
            </a:extLst>
          </p:cNvPr>
          <p:cNvSpPr txBox="1"/>
          <p:nvPr/>
        </p:nvSpPr>
        <p:spPr>
          <a:xfrm>
            <a:off x="4897120" y="5811521"/>
            <a:ext cx="7190173" cy="646331"/>
          </a:xfrm>
          <a:prstGeom prst="rect">
            <a:avLst/>
          </a:prstGeom>
          <a:noFill/>
        </p:spPr>
        <p:txBody>
          <a:bodyPr wrap="none" rtlCol="0">
            <a:spAutoFit/>
          </a:bodyPr>
          <a:lstStyle/>
          <a:p>
            <a:r>
              <a:rPr lang="de-DE" sz="3600" dirty="0"/>
              <a:t>Eindeutig Hase und nicht Karnickel !!!</a:t>
            </a:r>
          </a:p>
        </p:txBody>
      </p:sp>
    </p:spTree>
    <p:extLst>
      <p:ext uri="{BB962C8B-B14F-4D97-AF65-F5344CB8AC3E}">
        <p14:creationId xmlns:p14="http://schemas.microsoft.com/office/powerpoint/2010/main" val="248648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500"/>
                                        <p:tgtEl>
                                          <p:spTgt spid="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BDE34D9-A040-90C0-F05E-34FF4967E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4" name="Grafik 3">
            <a:extLst>
              <a:ext uri="{FF2B5EF4-FFF2-40B4-BE49-F238E27FC236}">
                <a16:creationId xmlns:a16="http://schemas.microsoft.com/office/drawing/2014/main" id="{EDB84BA1-31B4-A775-699B-BF5ACB9134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0880" y="298617"/>
            <a:ext cx="6228080" cy="6427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59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F36B9D-C1FB-20EA-EAB5-397738F07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516" y="350510"/>
            <a:ext cx="11634967" cy="5730259"/>
          </a:xfrm>
          <a:prstGeom prst="rect">
            <a:avLst/>
          </a:prstGeom>
          <a:solidFill>
            <a:schemeClr val="tx2">
              <a:lumMod val="40000"/>
              <a:lumOff val="60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8D475C2C-BF15-AADD-12BD-2CAE887F90C6}"/>
              </a:ext>
            </a:extLst>
          </p:cNvPr>
          <p:cNvSpPr txBox="1"/>
          <p:nvPr/>
        </p:nvSpPr>
        <p:spPr>
          <a:xfrm>
            <a:off x="599440" y="6245880"/>
            <a:ext cx="2523448" cy="523220"/>
          </a:xfrm>
          <a:prstGeom prst="rect">
            <a:avLst/>
          </a:prstGeom>
          <a:noFill/>
        </p:spPr>
        <p:txBody>
          <a:bodyPr wrap="none" rtlCol="0">
            <a:spAutoFit/>
          </a:bodyPr>
          <a:lstStyle/>
          <a:p>
            <a:r>
              <a:rPr lang="de-DE" sz="2800" dirty="0" err="1"/>
              <a:t>Schloß</a:t>
            </a:r>
            <a:r>
              <a:rPr lang="de-DE" sz="2800" dirty="0"/>
              <a:t> Neuhaus</a:t>
            </a:r>
          </a:p>
        </p:txBody>
      </p:sp>
    </p:spTree>
    <p:extLst>
      <p:ext uri="{BB962C8B-B14F-4D97-AF65-F5344CB8AC3E}">
        <p14:creationId xmlns:p14="http://schemas.microsoft.com/office/powerpoint/2010/main" val="1479605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8EDDE5-1501-4546-4DF2-D0BB81774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47554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E17801-84B4-6464-B232-BEBD7E9A5C79}"/>
              </a:ext>
            </a:extLst>
          </p:cNvPr>
          <p:cNvPicPr>
            <a:picLocks noChangeAspect="1"/>
          </p:cNvPicPr>
          <p:nvPr/>
        </p:nvPicPr>
        <p:blipFill>
          <a:blip r:embed="rId2"/>
          <a:stretch>
            <a:fillRect/>
          </a:stretch>
        </p:blipFill>
        <p:spPr>
          <a:xfrm rot="21130690">
            <a:off x="533128" y="729373"/>
            <a:ext cx="6877904" cy="4422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a:extLst>
              <a:ext uri="{FF2B5EF4-FFF2-40B4-BE49-F238E27FC236}">
                <a16:creationId xmlns:a16="http://schemas.microsoft.com/office/drawing/2014/main" id="{159FE316-9EF3-5924-3641-DC16918AAEDD}"/>
              </a:ext>
            </a:extLst>
          </p:cNvPr>
          <p:cNvSpPr txBox="1"/>
          <p:nvPr/>
        </p:nvSpPr>
        <p:spPr>
          <a:xfrm>
            <a:off x="7955282" y="1498522"/>
            <a:ext cx="4063999" cy="4893647"/>
          </a:xfrm>
          <a:prstGeom prst="rect">
            <a:avLst/>
          </a:prstGeom>
          <a:noFill/>
        </p:spPr>
        <p:txBody>
          <a:bodyPr wrap="square" rtlCol="0">
            <a:spAutoFit/>
          </a:bodyPr>
          <a:lstStyle/>
          <a:p>
            <a:r>
              <a:rPr lang="de-DE" sz="2400" dirty="0"/>
              <a:t>Übernachtung nach 105 km (mit Rückenwind) bei Andrea und Burkhard in Borchen, südlich von Paderborn. Andrea habe ich 2021 nach der Pyrenäenwanderung mit Dagmar auf dem Rückweg von Paris kennengelernt.</a:t>
            </a:r>
          </a:p>
          <a:p>
            <a:r>
              <a:rPr lang="de-DE" sz="2400" dirty="0"/>
              <a:t>Bei den Überschwemmungen im Rheinland mit </a:t>
            </a:r>
            <a:r>
              <a:rPr lang="de-DE" sz="2400" dirty="0" err="1"/>
              <a:t>unpassier</a:t>
            </a:r>
            <a:r>
              <a:rPr lang="de-DE" sz="2400" dirty="0"/>
              <a:t>- baren  Bahnstrecken haben ihr Sohn Benedikt und sie bei uns in Kelmis Asyl erhalten …  </a:t>
            </a:r>
          </a:p>
        </p:txBody>
      </p:sp>
    </p:spTree>
    <p:extLst>
      <p:ext uri="{BB962C8B-B14F-4D97-AF65-F5344CB8AC3E}">
        <p14:creationId xmlns:p14="http://schemas.microsoft.com/office/powerpoint/2010/main" val="880532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8399C7-2756-18A0-1EDE-4EE74729E3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08701707-A8B8-5EC1-738A-55385E071016}"/>
              </a:ext>
            </a:extLst>
          </p:cNvPr>
          <p:cNvSpPr txBox="1"/>
          <p:nvPr/>
        </p:nvSpPr>
        <p:spPr>
          <a:xfrm>
            <a:off x="254000" y="386080"/>
            <a:ext cx="2376163" cy="707886"/>
          </a:xfrm>
          <a:prstGeom prst="rect">
            <a:avLst/>
          </a:prstGeom>
          <a:noFill/>
        </p:spPr>
        <p:txBody>
          <a:bodyPr wrap="none" rtlCol="0">
            <a:spAutoFit/>
          </a:bodyPr>
          <a:lstStyle/>
          <a:p>
            <a:r>
              <a:rPr lang="de-DE" sz="4000" dirty="0"/>
              <a:t>Paderborn</a:t>
            </a:r>
          </a:p>
        </p:txBody>
      </p:sp>
      <p:sp>
        <p:nvSpPr>
          <p:cNvPr id="5" name="Textfeld 4">
            <a:extLst>
              <a:ext uri="{FF2B5EF4-FFF2-40B4-BE49-F238E27FC236}">
                <a16:creationId xmlns:a16="http://schemas.microsoft.com/office/drawing/2014/main" id="{9584B742-D416-B0F5-CD5D-DBCF186449BA}"/>
              </a:ext>
            </a:extLst>
          </p:cNvPr>
          <p:cNvSpPr txBox="1"/>
          <p:nvPr/>
        </p:nvSpPr>
        <p:spPr>
          <a:xfrm>
            <a:off x="8117840" y="6217920"/>
            <a:ext cx="3732689" cy="461665"/>
          </a:xfrm>
          <a:prstGeom prst="rect">
            <a:avLst/>
          </a:prstGeom>
          <a:noFill/>
        </p:spPr>
        <p:txBody>
          <a:bodyPr wrap="none" rtlCol="0">
            <a:spAutoFit/>
          </a:bodyPr>
          <a:lstStyle/>
          <a:p>
            <a:r>
              <a:rPr lang="de-DE" sz="2400" dirty="0"/>
              <a:t>Diözesanmuseum, Domplatz</a:t>
            </a:r>
          </a:p>
        </p:txBody>
      </p:sp>
    </p:spTree>
    <p:extLst>
      <p:ext uri="{BB962C8B-B14F-4D97-AF65-F5344CB8AC3E}">
        <p14:creationId xmlns:p14="http://schemas.microsoft.com/office/powerpoint/2010/main" val="503204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D9A2B6-1E6F-E82B-1531-A2612E776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6" name="Textfeld 5">
            <a:extLst>
              <a:ext uri="{FF2B5EF4-FFF2-40B4-BE49-F238E27FC236}">
                <a16:creationId xmlns:a16="http://schemas.microsoft.com/office/drawing/2014/main" id="{340D97B9-6A67-22A8-AE37-B4C3B2988603}"/>
              </a:ext>
            </a:extLst>
          </p:cNvPr>
          <p:cNvSpPr txBox="1"/>
          <p:nvPr/>
        </p:nvSpPr>
        <p:spPr>
          <a:xfrm>
            <a:off x="111760" y="5963920"/>
            <a:ext cx="10746740" cy="769441"/>
          </a:xfrm>
          <a:prstGeom prst="rect">
            <a:avLst/>
          </a:prstGeom>
          <a:solidFill>
            <a:schemeClr val="bg1">
              <a:alpha val="65000"/>
            </a:schemeClr>
          </a:solidFill>
        </p:spPr>
        <p:txBody>
          <a:bodyPr wrap="square" rtlCol="0">
            <a:spAutoFit/>
          </a:bodyPr>
          <a:lstStyle/>
          <a:p>
            <a:r>
              <a:rPr lang="de-DE" sz="2200" dirty="0"/>
              <a:t>Neptunbrunnen von Josef </a:t>
            </a:r>
            <a:r>
              <a:rPr lang="de-DE" sz="2200" dirty="0" err="1"/>
              <a:t>Rikus</a:t>
            </a:r>
            <a:r>
              <a:rPr lang="de-DE" sz="2200" dirty="0"/>
              <a:t> (1977 bis 1979). Der Brunnen steht dort als Nachfolger eines historischen Brunnens  mit dem Meeresgott Neptun, der 1945 zerstört wurde.</a:t>
            </a:r>
          </a:p>
        </p:txBody>
      </p:sp>
    </p:spTree>
    <p:extLst>
      <p:ext uri="{BB962C8B-B14F-4D97-AF65-F5344CB8AC3E}">
        <p14:creationId xmlns:p14="http://schemas.microsoft.com/office/powerpoint/2010/main" val="3006771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E5E1B32-1E97-2850-95E6-06A2B6CF29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08869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4E760E-C6FE-0EA9-1015-380013C6E6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77EA43C7-014F-F970-375C-7DA03C3BE75B}"/>
              </a:ext>
            </a:extLst>
          </p:cNvPr>
          <p:cNvSpPr txBox="1"/>
          <p:nvPr/>
        </p:nvSpPr>
        <p:spPr>
          <a:xfrm>
            <a:off x="8017163" y="5920509"/>
            <a:ext cx="3562385" cy="584775"/>
          </a:xfrm>
          <a:prstGeom prst="rect">
            <a:avLst/>
          </a:prstGeom>
          <a:noFill/>
        </p:spPr>
        <p:txBody>
          <a:bodyPr wrap="none" rtlCol="0">
            <a:spAutoFit/>
          </a:bodyPr>
          <a:lstStyle/>
          <a:p>
            <a:r>
              <a:rPr lang="de-DE" sz="3200" dirty="0">
                <a:solidFill>
                  <a:schemeClr val="bg1"/>
                </a:solidFill>
              </a:rPr>
              <a:t>Schloss </a:t>
            </a:r>
            <a:r>
              <a:rPr lang="de-DE" sz="3200" dirty="0" err="1">
                <a:solidFill>
                  <a:schemeClr val="bg1"/>
                </a:solidFill>
              </a:rPr>
              <a:t>Oberwerries</a:t>
            </a:r>
            <a:endParaRPr lang="de-DE" sz="3200" dirty="0">
              <a:solidFill>
                <a:schemeClr val="bg1"/>
              </a:solidFill>
            </a:endParaRPr>
          </a:p>
        </p:txBody>
      </p:sp>
      <p:pic>
        <p:nvPicPr>
          <p:cNvPr id="5" name="Grafik 4">
            <a:extLst>
              <a:ext uri="{FF2B5EF4-FFF2-40B4-BE49-F238E27FC236}">
                <a16:creationId xmlns:a16="http://schemas.microsoft.com/office/drawing/2014/main" id="{290C6FF0-2F07-CA95-C788-959A794D7A4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backgroundMark x1="38876" y1="95649" x2="38876" y2="95649"/>
                        <a14:backgroundMark x1="61753" y1="97419" x2="61753" y2="97419"/>
                        <a14:backgroundMark x1="83011" y1="98673" x2="83011" y2="98673"/>
                        <a14:backgroundMark x1="74247" y1="84735" x2="74247" y2="84735"/>
                        <a14:backgroundMark x1="55371" y1="88201" x2="55371" y2="88201"/>
                        <a14:backgroundMark x1="54022" y1="86873" x2="54022" y2="86873"/>
                        <a14:backgroundMark x1="52944" y1="86873" x2="52944" y2="86873"/>
                        <a14:backgroundMark x1="52944" y1="12684" x2="52944" y2="12684"/>
                        <a14:backgroundMark x1="53753" y1="39749" x2="53753" y2="39749"/>
                        <a14:backgroundMark x1="64674" y1="29720" x2="64674" y2="29720"/>
                        <a14:backgroundMark x1="73438" y1="35398" x2="73438" y2="35398"/>
                        <a14:backgroundMark x1="62831" y1="17920" x2="62831" y2="17920"/>
                        <a14:backgroundMark x1="35416" y1="42330" x2="35416" y2="42330"/>
                        <a14:backgroundMark x1="62562" y1="32743" x2="62562" y2="32743"/>
                        <a14:backgroundMark x1="56135" y1="36209" x2="56135" y2="36209"/>
                        <a14:backgroundMark x1="51101" y1="29720" x2="51101" y2="29720"/>
                        <a14:backgroundMark x1="63326" y1="35398" x2="63326" y2="35398"/>
                      </a14:backgroundRemoval>
                    </a14:imgEffect>
                  </a14:imgLayer>
                </a14:imgProps>
              </a:ext>
              <a:ext uri="{28A0092B-C50C-407E-A947-70E740481C1C}">
                <a14:useLocalDpi xmlns:a14="http://schemas.microsoft.com/office/drawing/2010/main"/>
              </a:ext>
            </a:extLst>
          </a:blip>
          <a:srcRect/>
          <a:stretch/>
        </p:blipFill>
        <p:spPr>
          <a:xfrm rot="5400000">
            <a:off x="-1092027" y="2353054"/>
            <a:ext cx="5592272" cy="3408218"/>
          </a:xfrm>
          <a:prstGeom prst="rect">
            <a:avLst/>
          </a:prstGeom>
        </p:spPr>
      </p:pic>
    </p:spTree>
    <p:extLst>
      <p:ext uri="{BB962C8B-B14F-4D97-AF65-F5344CB8AC3E}">
        <p14:creationId xmlns:p14="http://schemas.microsoft.com/office/powerpoint/2010/main" val="2028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66E15A-16AC-6DF5-668E-CDF4883AB6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675CC806-E9C7-8390-C4B1-A82B7DFD1933}"/>
              </a:ext>
            </a:extLst>
          </p:cNvPr>
          <p:cNvSpPr txBox="1"/>
          <p:nvPr/>
        </p:nvSpPr>
        <p:spPr>
          <a:xfrm>
            <a:off x="365760" y="5527040"/>
            <a:ext cx="7071360" cy="1107996"/>
          </a:xfrm>
          <a:prstGeom prst="rect">
            <a:avLst/>
          </a:prstGeom>
          <a:solidFill>
            <a:schemeClr val="bg1">
              <a:lumMod val="85000"/>
              <a:alpha val="76000"/>
            </a:schemeClr>
          </a:solidFill>
        </p:spPr>
        <p:txBody>
          <a:bodyPr wrap="square" rtlCol="0">
            <a:spAutoFit/>
          </a:bodyPr>
          <a:lstStyle/>
          <a:p>
            <a:r>
              <a:rPr lang="de-DE" sz="2200" dirty="0"/>
              <a:t>Zur Besichtigung der Kirche bin ich weder am Donnerstag noch am Freitag gekommen: entweder war Andacht, Messe oder Beerdigung… </a:t>
            </a:r>
          </a:p>
        </p:txBody>
      </p:sp>
    </p:spTree>
    <p:extLst>
      <p:ext uri="{BB962C8B-B14F-4D97-AF65-F5344CB8AC3E}">
        <p14:creationId xmlns:p14="http://schemas.microsoft.com/office/powerpoint/2010/main" val="3769680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8CE188-72C4-6B58-ECC8-002752BDC4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43076" y="50406"/>
            <a:ext cx="4391705" cy="5136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0BBF7288-9867-D66B-D770-2A4BC62372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32640" y="1146548"/>
            <a:ext cx="6555242" cy="4579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D2B820D3-72BE-F771-3945-F030DC83F90B}"/>
              </a:ext>
            </a:extLst>
          </p:cNvPr>
          <p:cNvSpPr txBox="1"/>
          <p:nvPr/>
        </p:nvSpPr>
        <p:spPr>
          <a:xfrm>
            <a:off x="5066145" y="4959422"/>
            <a:ext cx="6934546" cy="1754326"/>
          </a:xfrm>
          <a:prstGeom prst="rect">
            <a:avLst/>
          </a:prstGeom>
          <a:noFill/>
        </p:spPr>
        <p:txBody>
          <a:bodyPr wrap="square" rtlCol="0">
            <a:spAutoFit/>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Liborius soll den mittelalterlichen Heiligenlegenden zufolge 47 Jahre lang Bischof der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gallo</a:t>
            </a:r>
            <a:r>
              <a:rPr lang="de-DE" sz="1800" dirty="0">
                <a:effectLst/>
                <a:latin typeface="Calibri" panose="020F0502020204030204" pitchFamily="34" charset="0"/>
                <a:ea typeface="Calibri" panose="020F0502020204030204" pitchFamily="34" charset="0"/>
                <a:cs typeface="Times New Roman" panose="02020603050405020304" pitchFamily="18" charset="0"/>
              </a:rPr>
              <a:t>-römischen </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civitas</a:t>
            </a:r>
            <a:r>
              <a:rPr lang="de-DE" sz="1800" dirty="0">
                <a:effectLst/>
                <a:latin typeface="Calibri" panose="020F0502020204030204" pitchFamily="34" charset="0"/>
                <a:ea typeface="Calibri" panose="020F0502020204030204" pitchFamily="34" charset="0"/>
                <a:cs typeface="Times New Roman" panose="02020603050405020304" pitchFamily="18" charset="0"/>
              </a:rPr>
              <a:t> Le Mans gewesen sein. Dor wurde er schon frühzeitig als Heiliger verehrt. Im Rahmen der damals üblichen Reliquientranslationen von [west]fränkischen Kirchen und Klöstern nach Sachsen kamen die Gebeine im Jahre 836 in die Bischofsstadt Paderborn. </a:t>
            </a:r>
            <a:r>
              <a:rPr lang="de-DE" dirty="0"/>
              <a:t>Liborius ist Patron von Kirche und Stadt</a:t>
            </a:r>
          </a:p>
        </p:txBody>
      </p:sp>
      <p:sp>
        <p:nvSpPr>
          <p:cNvPr id="7" name="Textfeld 6">
            <a:extLst>
              <a:ext uri="{FF2B5EF4-FFF2-40B4-BE49-F238E27FC236}">
                <a16:creationId xmlns:a16="http://schemas.microsoft.com/office/drawing/2014/main" id="{AC6BCE81-C65F-3ADF-6392-73904D61E7D8}"/>
              </a:ext>
            </a:extLst>
          </p:cNvPr>
          <p:cNvSpPr txBox="1"/>
          <p:nvPr/>
        </p:nvSpPr>
        <p:spPr>
          <a:xfrm>
            <a:off x="238451" y="5664404"/>
            <a:ext cx="4413059" cy="923330"/>
          </a:xfrm>
          <a:prstGeom prst="rect">
            <a:avLst/>
          </a:prstGeom>
          <a:noFill/>
        </p:spPr>
        <p:txBody>
          <a:bodyPr wrap="square" rtlCol="0">
            <a:spAutoFit/>
          </a:bodyPr>
          <a:lstStyle/>
          <a:p>
            <a:r>
              <a:rPr lang="de-DE" dirty="0"/>
              <a:t>Südportal und Vorhalle: Paradiesportal,</a:t>
            </a:r>
          </a:p>
          <a:p>
            <a:r>
              <a:rPr lang="de-DE" dirty="0"/>
              <a:t>Anfang 13.Jh. Die Halle war wahrscheinlich als Aufenthalt für die </a:t>
            </a:r>
            <a:r>
              <a:rPr lang="de-DE" dirty="0" err="1"/>
              <a:t>Santiagopilger</a:t>
            </a:r>
            <a:r>
              <a:rPr lang="de-DE" dirty="0"/>
              <a:t> gedacht</a:t>
            </a:r>
          </a:p>
        </p:txBody>
      </p:sp>
    </p:spTree>
    <p:extLst>
      <p:ext uri="{BB962C8B-B14F-4D97-AF65-F5344CB8AC3E}">
        <p14:creationId xmlns:p14="http://schemas.microsoft.com/office/powerpoint/2010/main" val="2298806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C46632D-5C71-2382-190B-FBCD84C9BC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746402" y="-2989513"/>
            <a:ext cx="4699197" cy="11897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feld 8">
            <a:extLst>
              <a:ext uri="{FF2B5EF4-FFF2-40B4-BE49-F238E27FC236}">
                <a16:creationId xmlns:a16="http://schemas.microsoft.com/office/drawing/2014/main" id="{F10D1555-592F-0652-AF9E-ED11AE75E5F1}"/>
              </a:ext>
            </a:extLst>
          </p:cNvPr>
          <p:cNvSpPr txBox="1"/>
          <p:nvPr/>
        </p:nvSpPr>
        <p:spPr>
          <a:xfrm>
            <a:off x="426720" y="5688691"/>
            <a:ext cx="6644640" cy="769441"/>
          </a:xfrm>
          <a:prstGeom prst="rect">
            <a:avLst/>
          </a:prstGeom>
          <a:noFill/>
        </p:spPr>
        <p:txBody>
          <a:bodyPr wrap="square">
            <a:spAutoFit/>
          </a:bodyPr>
          <a:lstStyle/>
          <a:p>
            <a:r>
              <a:rPr lang="de-DE" sz="2200" dirty="0"/>
              <a:t>Der Margarethenaltar ist ein Flügelaltar von Gert van Loon (geb. um 1465 - nach 1521 gestorben)</a:t>
            </a:r>
          </a:p>
        </p:txBody>
      </p:sp>
    </p:spTree>
    <p:extLst>
      <p:ext uri="{BB962C8B-B14F-4D97-AF65-F5344CB8AC3E}">
        <p14:creationId xmlns:p14="http://schemas.microsoft.com/office/powerpoint/2010/main" val="3245988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BE62791-4CED-1027-7D03-1E18F9306B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a:extLst>
              <a:ext uri="{FF2B5EF4-FFF2-40B4-BE49-F238E27FC236}">
                <a16:creationId xmlns:a16="http://schemas.microsoft.com/office/drawing/2014/main" id="{DB6B8086-F77C-9B7E-9B8E-69AD8D167D3A}"/>
              </a:ext>
            </a:extLst>
          </p:cNvPr>
          <p:cNvSpPr txBox="1"/>
          <p:nvPr/>
        </p:nvSpPr>
        <p:spPr>
          <a:xfrm>
            <a:off x="4490720" y="5452795"/>
            <a:ext cx="7274560" cy="1200329"/>
          </a:xfrm>
          <a:prstGeom prst="rect">
            <a:avLst/>
          </a:prstGeom>
          <a:noFill/>
        </p:spPr>
        <p:txBody>
          <a:bodyPr wrap="square">
            <a:spAutoFit/>
          </a:bodyPr>
          <a:lstStyle/>
          <a:p>
            <a:r>
              <a:rPr lang="de-DE" sz="2400" dirty="0">
                <a:solidFill>
                  <a:schemeClr val="bg1"/>
                </a:solidFill>
              </a:rPr>
              <a:t>Karolingische Kaiserpfalz mit der zwischen Dom und Pfalz gelegenen 1017 geweihte Bartholomäuskapelle, die als ältester Hallenkirchbau nördlich der Alpen gilt</a:t>
            </a:r>
          </a:p>
        </p:txBody>
      </p:sp>
    </p:spTree>
    <p:extLst>
      <p:ext uri="{BB962C8B-B14F-4D97-AF65-F5344CB8AC3E}">
        <p14:creationId xmlns:p14="http://schemas.microsoft.com/office/powerpoint/2010/main" val="89407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11506E5-6812-020C-3126-56C71F6523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11" name="Grafik 10">
            <a:extLst>
              <a:ext uri="{FF2B5EF4-FFF2-40B4-BE49-F238E27FC236}">
                <a16:creationId xmlns:a16="http://schemas.microsoft.com/office/drawing/2014/main" id="{7527839F-6804-6BF3-F791-CBF63540BD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97"/>
          <a:stretch/>
        </p:blipFill>
        <p:spPr>
          <a:xfrm>
            <a:off x="307686" y="405369"/>
            <a:ext cx="3316547" cy="6352062"/>
          </a:xfrm>
          <a:prstGeom prst="rect">
            <a:avLst/>
          </a:prstGeom>
        </p:spPr>
      </p:pic>
      <p:sp>
        <p:nvSpPr>
          <p:cNvPr id="13" name="Textfeld 12">
            <a:extLst>
              <a:ext uri="{FF2B5EF4-FFF2-40B4-BE49-F238E27FC236}">
                <a16:creationId xmlns:a16="http://schemas.microsoft.com/office/drawing/2014/main" id="{C2C1A176-E987-1E63-0A06-2E7D3CB543AA}"/>
              </a:ext>
            </a:extLst>
          </p:cNvPr>
          <p:cNvSpPr txBox="1"/>
          <p:nvPr/>
        </p:nvSpPr>
        <p:spPr>
          <a:xfrm>
            <a:off x="665480" y="6251366"/>
            <a:ext cx="4780280" cy="369332"/>
          </a:xfrm>
          <a:prstGeom prst="rect">
            <a:avLst/>
          </a:prstGeom>
          <a:noFill/>
        </p:spPr>
        <p:txBody>
          <a:bodyPr wrap="square">
            <a:spAutoFit/>
          </a:bodyPr>
          <a:lstStyle/>
          <a:p>
            <a:r>
              <a:rPr lang="de-DE" b="1" dirty="0">
                <a:solidFill>
                  <a:schemeClr val="bg1"/>
                </a:solidFill>
              </a:rPr>
              <a:t>Portal von Heinrich Gerhard Bücker (1978)</a:t>
            </a:r>
          </a:p>
        </p:txBody>
      </p:sp>
    </p:spTree>
    <p:extLst>
      <p:ext uri="{BB962C8B-B14F-4D97-AF65-F5344CB8AC3E}">
        <p14:creationId xmlns:p14="http://schemas.microsoft.com/office/powerpoint/2010/main" val="59847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6B5EAF-8E40-DE29-D33E-35C1577309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a:extLst>
              <a:ext uri="{FF2B5EF4-FFF2-40B4-BE49-F238E27FC236}">
                <a16:creationId xmlns:a16="http://schemas.microsoft.com/office/drawing/2014/main" id="{E61B23B3-A3C4-99AB-DFA4-2A259494E83D}"/>
              </a:ext>
            </a:extLst>
          </p:cNvPr>
          <p:cNvSpPr txBox="1"/>
          <p:nvPr/>
        </p:nvSpPr>
        <p:spPr>
          <a:xfrm>
            <a:off x="345439" y="165854"/>
            <a:ext cx="6926729" cy="830997"/>
          </a:xfrm>
          <a:prstGeom prst="rect">
            <a:avLst/>
          </a:prstGeom>
          <a:noFill/>
        </p:spPr>
        <p:txBody>
          <a:bodyPr wrap="square">
            <a:spAutoFit/>
          </a:bodyPr>
          <a:lstStyle/>
          <a:p>
            <a:r>
              <a:rPr lang="de-DE" sz="2400" dirty="0"/>
              <a:t>nach dem  Tornado der letzten  Woche sieht das Quellgebiet der Pader ziemlich zerrupft aus ….</a:t>
            </a:r>
          </a:p>
        </p:txBody>
      </p:sp>
    </p:spTree>
    <p:extLst>
      <p:ext uri="{BB962C8B-B14F-4D97-AF65-F5344CB8AC3E}">
        <p14:creationId xmlns:p14="http://schemas.microsoft.com/office/powerpoint/2010/main" val="145508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6F2A93A-4E07-0AC1-7E9B-F95E66F590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2" y="9465"/>
            <a:ext cx="12192000" cy="6848593"/>
          </a:xfrm>
          <a:prstGeom prst="rect">
            <a:avLst/>
          </a:prstGeom>
        </p:spPr>
      </p:pic>
      <p:pic>
        <p:nvPicPr>
          <p:cNvPr id="7" name="Grafik 6">
            <a:extLst>
              <a:ext uri="{FF2B5EF4-FFF2-40B4-BE49-F238E27FC236}">
                <a16:creationId xmlns:a16="http://schemas.microsoft.com/office/drawing/2014/main" id="{AE607D43-7DF2-6262-F632-896DBD7B5754}"/>
              </a:ext>
            </a:extLst>
          </p:cNvPr>
          <p:cNvPicPr>
            <a:picLocks noChangeAspect="1"/>
          </p:cNvPicPr>
          <p:nvPr/>
        </p:nvPicPr>
        <p:blipFill>
          <a:blip r:embed="rId3"/>
          <a:stretch>
            <a:fillRect/>
          </a:stretch>
        </p:blipFill>
        <p:spPr>
          <a:xfrm>
            <a:off x="6091237" y="3424237"/>
            <a:ext cx="9525" cy="9525"/>
          </a:xfrm>
          <a:prstGeom prst="rect">
            <a:avLst/>
          </a:prstGeom>
        </p:spPr>
      </p:pic>
      <p:pic>
        <p:nvPicPr>
          <p:cNvPr id="13" name="Grafik 12">
            <a:extLst>
              <a:ext uri="{FF2B5EF4-FFF2-40B4-BE49-F238E27FC236}">
                <a16:creationId xmlns:a16="http://schemas.microsoft.com/office/drawing/2014/main" id="{665AE754-0729-3306-0533-81981174B4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2757" y="3990319"/>
            <a:ext cx="2735564" cy="2654740"/>
          </a:xfrm>
          <a:prstGeom prst="rect">
            <a:avLst/>
          </a:prstGeom>
        </p:spPr>
      </p:pic>
      <p:sp>
        <p:nvSpPr>
          <p:cNvPr id="14" name="Textfeld 13">
            <a:extLst>
              <a:ext uri="{FF2B5EF4-FFF2-40B4-BE49-F238E27FC236}">
                <a16:creationId xmlns:a16="http://schemas.microsoft.com/office/drawing/2014/main" id="{B775BCBD-F53A-E964-4866-82FF7E5ACF33}"/>
              </a:ext>
            </a:extLst>
          </p:cNvPr>
          <p:cNvSpPr txBox="1"/>
          <p:nvPr/>
        </p:nvSpPr>
        <p:spPr>
          <a:xfrm>
            <a:off x="3068321" y="6256399"/>
            <a:ext cx="3817392" cy="461665"/>
          </a:xfrm>
          <a:prstGeom prst="rect">
            <a:avLst/>
          </a:prstGeom>
          <a:noFill/>
        </p:spPr>
        <p:txBody>
          <a:bodyPr wrap="none" rtlCol="0">
            <a:spAutoFit/>
          </a:bodyPr>
          <a:lstStyle/>
          <a:p>
            <a:r>
              <a:rPr lang="de-DE" sz="2400" dirty="0">
                <a:solidFill>
                  <a:schemeClr val="bg1"/>
                </a:solidFill>
              </a:rPr>
              <a:t>Die wichtigsten </a:t>
            </a:r>
            <a:r>
              <a:rPr lang="de-DE" sz="2400" dirty="0" err="1">
                <a:solidFill>
                  <a:schemeClr val="bg1"/>
                </a:solidFill>
              </a:rPr>
              <a:t>Paderquellen</a:t>
            </a:r>
            <a:endParaRPr lang="de-DE" sz="2400" dirty="0">
              <a:solidFill>
                <a:schemeClr val="bg1"/>
              </a:solidFill>
            </a:endParaRPr>
          </a:p>
        </p:txBody>
      </p:sp>
      <p:grpSp>
        <p:nvGrpSpPr>
          <p:cNvPr id="17" name="Gruppieren 16">
            <a:extLst>
              <a:ext uri="{FF2B5EF4-FFF2-40B4-BE49-F238E27FC236}">
                <a16:creationId xmlns:a16="http://schemas.microsoft.com/office/drawing/2014/main" id="{F1E3B00A-2D6C-62D3-A8BA-662587C17CD2}"/>
              </a:ext>
            </a:extLst>
          </p:cNvPr>
          <p:cNvGrpSpPr/>
          <p:nvPr/>
        </p:nvGrpSpPr>
        <p:grpSpPr>
          <a:xfrm>
            <a:off x="3911600" y="444406"/>
            <a:ext cx="8237434" cy="4606710"/>
            <a:chOff x="3911600" y="444406"/>
            <a:chExt cx="8237434" cy="4606710"/>
          </a:xfrm>
        </p:grpSpPr>
        <p:pic>
          <p:nvPicPr>
            <p:cNvPr id="12" name="Grafik 11">
              <a:extLst>
                <a:ext uri="{FF2B5EF4-FFF2-40B4-BE49-F238E27FC236}">
                  <a16:creationId xmlns:a16="http://schemas.microsoft.com/office/drawing/2014/main" id="{325C177A-D95B-CDB7-A92D-1C8D69348C0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11600" y="444406"/>
              <a:ext cx="8189706" cy="4606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feld 14">
              <a:extLst>
                <a:ext uri="{FF2B5EF4-FFF2-40B4-BE49-F238E27FC236}">
                  <a16:creationId xmlns:a16="http://schemas.microsoft.com/office/drawing/2014/main" id="{10FFB974-FB3B-6038-DEC4-309748D8E11A}"/>
                </a:ext>
              </a:extLst>
            </p:cNvPr>
            <p:cNvSpPr txBox="1"/>
            <p:nvPr/>
          </p:nvSpPr>
          <p:spPr>
            <a:xfrm>
              <a:off x="4008839" y="4474218"/>
              <a:ext cx="8140195" cy="430887"/>
            </a:xfrm>
            <a:prstGeom prst="rect">
              <a:avLst/>
            </a:prstGeom>
            <a:noFill/>
          </p:spPr>
          <p:txBody>
            <a:bodyPr wrap="square" rtlCol="0">
              <a:spAutoFit/>
            </a:bodyPr>
            <a:lstStyle/>
            <a:p>
              <a:r>
                <a:rPr lang="de-DE" sz="2200" dirty="0">
                  <a:solidFill>
                    <a:schemeClr val="bg1"/>
                  </a:solidFill>
                </a:rPr>
                <a:t>… bis zur letzten Woche gab es keinen so direkten Blick auf den Dom</a:t>
              </a:r>
            </a:p>
          </p:txBody>
        </p:sp>
      </p:grpSp>
      <p:sp>
        <p:nvSpPr>
          <p:cNvPr id="16" name="Textfeld 15">
            <a:extLst>
              <a:ext uri="{FF2B5EF4-FFF2-40B4-BE49-F238E27FC236}">
                <a16:creationId xmlns:a16="http://schemas.microsoft.com/office/drawing/2014/main" id="{FE40F705-D1BF-283D-0C4A-20E8785FBC30}"/>
              </a:ext>
            </a:extLst>
          </p:cNvPr>
          <p:cNvSpPr txBox="1"/>
          <p:nvPr/>
        </p:nvSpPr>
        <p:spPr>
          <a:xfrm>
            <a:off x="253962" y="212941"/>
            <a:ext cx="3754877" cy="3693319"/>
          </a:xfrm>
          <a:prstGeom prst="rect">
            <a:avLst/>
          </a:prstGeom>
          <a:solidFill>
            <a:schemeClr val="accent6">
              <a:lumMod val="40000"/>
              <a:lumOff val="60000"/>
              <a:alpha val="98000"/>
            </a:schemeClr>
          </a:solidFill>
        </p:spPr>
        <p:txBody>
          <a:bodyPr wrap="square" rtlCol="0">
            <a:spAutoFit/>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Die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Paderquellen</a:t>
            </a:r>
            <a:r>
              <a:rPr lang="de-DE" sz="1800" dirty="0">
                <a:effectLst/>
                <a:latin typeface="Calibri" panose="020F0502020204030204" pitchFamily="34" charset="0"/>
                <a:ea typeface="Calibri" panose="020F0502020204030204" pitchFamily="34" charset="0"/>
                <a:cs typeface="Times New Roman" panose="02020603050405020304" pitchFamily="18" charset="0"/>
              </a:rPr>
              <a:t> sind etwa 200 Quellen im Stadtgebiet von Paderborn. Ihnen entspringt die Pader, die mit nur vier Kilometern Länge der kürzeste Fluss Deutschlands ist und bei Schloss Neuhaus in die Lippe mündet, die beim Zusammenfluss viel weniger Wasser führt. </a:t>
            </a:r>
            <a:r>
              <a:rPr lang="de-DE" dirty="0"/>
              <a:t>Einige der </a:t>
            </a:r>
            <a:r>
              <a:rPr lang="de-DE" dirty="0" err="1"/>
              <a:t>Paderquellen</a:t>
            </a:r>
            <a:r>
              <a:rPr lang="de-DE" dirty="0"/>
              <a:t> sind große Karstquellen. Sie schütten durchschnittlich 5.000 l/s aus und ergeben somit das stärkste deutsche Quellgebiet.</a:t>
            </a:r>
          </a:p>
        </p:txBody>
      </p:sp>
    </p:spTree>
    <p:extLst>
      <p:ext uri="{BB962C8B-B14F-4D97-AF65-F5344CB8AC3E}">
        <p14:creationId xmlns:p14="http://schemas.microsoft.com/office/powerpoint/2010/main" val="297061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500"/>
                                        <p:tgtEl>
                                          <p:spTgt spid="14"/>
                                        </p:tgtEl>
                                      </p:cBhvr>
                                    </p:animEffect>
                                  </p:childTnLst>
                                </p:cTn>
                              </p:par>
                              <p:par>
                                <p:cTn id="19" presetID="10" presetClass="exit" presetSubtype="0" fill="hold" nodeType="withEffect">
                                  <p:stCondLst>
                                    <p:cond delay="0"/>
                                  </p:stCondLst>
                                  <p:childTnLst>
                                    <p:animEffect transition="out" filter="fade">
                                      <p:cBhvr>
                                        <p:cTn id="20" dur="1250"/>
                                        <p:tgtEl>
                                          <p:spTgt spid="17"/>
                                        </p:tgtEl>
                                      </p:cBhvr>
                                    </p:animEffect>
                                    <p:set>
                                      <p:cBhvr>
                                        <p:cTn id="21" dur="1" fill="hold">
                                          <p:stCondLst>
                                            <p:cond delay="12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3FFB5B-26E1-D41E-481F-1AAF37ED68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AC514531-586A-B2DE-6382-4C5727D4351D}"/>
              </a:ext>
            </a:extLst>
          </p:cNvPr>
          <p:cNvSpPr txBox="1"/>
          <p:nvPr/>
        </p:nvSpPr>
        <p:spPr>
          <a:xfrm>
            <a:off x="6210748" y="5475642"/>
            <a:ext cx="5981252" cy="1200329"/>
          </a:xfrm>
          <a:prstGeom prst="rect">
            <a:avLst/>
          </a:prstGeom>
          <a:noFill/>
        </p:spPr>
        <p:txBody>
          <a:bodyPr wrap="square" rtlCol="0">
            <a:spAutoFit/>
          </a:bodyPr>
          <a:lstStyle/>
          <a:p>
            <a:r>
              <a:rPr lang="de-DE" sz="2400" dirty="0">
                <a:solidFill>
                  <a:schemeClr val="bg1"/>
                </a:solidFill>
              </a:rPr>
              <a:t>Quelle der warmen Pader (keine Karstquelle), die eine konstante Temperatur von 15° hat und  für die Wäsche genutzt wurde</a:t>
            </a:r>
          </a:p>
        </p:txBody>
      </p:sp>
    </p:spTree>
    <p:extLst>
      <p:ext uri="{BB962C8B-B14F-4D97-AF65-F5344CB8AC3E}">
        <p14:creationId xmlns:p14="http://schemas.microsoft.com/office/powerpoint/2010/main" val="1475503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DA69C">
            <a:alpha val="44000"/>
          </a:srgb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48A1F2C-96E9-6C73-F895-2B0CF34C1E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501" y="170657"/>
            <a:ext cx="5039589" cy="4000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a:extLst>
              <a:ext uri="{FF2B5EF4-FFF2-40B4-BE49-F238E27FC236}">
                <a16:creationId xmlns:a16="http://schemas.microsoft.com/office/drawing/2014/main" id="{B31C9FAF-9946-DB62-8838-E8F63DD555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5582" y="2582933"/>
            <a:ext cx="7584502" cy="3906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608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1BA00A3-F6CB-1FFC-5ED8-FFADDBDFEB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135105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4233163-40A7-925B-B40F-3B19C16889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448144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46900E-4473-FF74-C1E7-CBE9FBB6F2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985F6B87-37C9-02CF-0324-6414DEFD8847}"/>
              </a:ext>
            </a:extLst>
          </p:cNvPr>
          <p:cNvSpPr txBox="1"/>
          <p:nvPr/>
        </p:nvSpPr>
        <p:spPr>
          <a:xfrm>
            <a:off x="236071" y="6223896"/>
            <a:ext cx="8778813" cy="461665"/>
          </a:xfrm>
          <a:prstGeom prst="rect">
            <a:avLst/>
          </a:prstGeom>
          <a:solidFill>
            <a:srgbClr val="E2D7BE">
              <a:alpha val="78000"/>
            </a:srgbClr>
          </a:solidFill>
        </p:spPr>
        <p:txBody>
          <a:bodyPr wrap="none" rtlCol="0">
            <a:spAutoFit/>
          </a:bodyPr>
          <a:lstStyle/>
          <a:p>
            <a:r>
              <a:rPr lang="de-DE" sz="2400" dirty="0"/>
              <a:t>flussabwärts Richtung Schloss Neuhaus – immer an der Pader entlang</a:t>
            </a:r>
          </a:p>
        </p:txBody>
      </p:sp>
    </p:spTree>
    <p:extLst>
      <p:ext uri="{BB962C8B-B14F-4D97-AF65-F5344CB8AC3E}">
        <p14:creationId xmlns:p14="http://schemas.microsoft.com/office/powerpoint/2010/main" val="2371279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576CF82-0814-29FD-C62E-C4CAC47B17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106916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901330-7EDF-E74A-6CD2-B5B8BEB05E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846041" y="1696720"/>
            <a:ext cx="6167677" cy="3464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FCE20FB9-3D99-7498-436F-AB138D48B0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76162" y="1740042"/>
            <a:ext cx="6162315" cy="3383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561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4937F25-7939-0CBA-3940-6D76EE0BB2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138713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A816F6-B54C-F7B9-EB3F-AAA736FBFB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1815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F278CA-167C-DD46-5D00-9749ADD10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6935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F678C2-227E-2F62-7A76-164537BB61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559506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00B409-DA1A-1950-6E79-C8FD019D04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52707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CE7102-289B-088B-C025-4427B2D44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9C471009-F7FA-9784-358B-03B9C32CE6FA}"/>
              </a:ext>
            </a:extLst>
          </p:cNvPr>
          <p:cNvSpPr txBox="1"/>
          <p:nvPr/>
        </p:nvSpPr>
        <p:spPr>
          <a:xfrm>
            <a:off x="111760" y="5303520"/>
            <a:ext cx="8422640" cy="1323439"/>
          </a:xfrm>
          <a:prstGeom prst="rect">
            <a:avLst/>
          </a:prstGeom>
          <a:solidFill>
            <a:srgbClr val="A89D7B">
              <a:alpha val="66000"/>
            </a:srgbClr>
          </a:solidFill>
        </p:spPr>
        <p:txBody>
          <a:bodyPr wrap="square" rtlCol="0">
            <a:spAutoFit/>
          </a:bodyPr>
          <a:lstStyle/>
          <a:p>
            <a:r>
              <a:rPr lang="de-DE" sz="2000" b="1" dirty="0" err="1">
                <a:solidFill>
                  <a:schemeClr val="bg1"/>
                </a:solidFill>
              </a:rPr>
              <a:t>Boker</a:t>
            </a:r>
            <a:r>
              <a:rPr lang="de-DE" sz="2000" b="1" dirty="0">
                <a:solidFill>
                  <a:schemeClr val="bg1"/>
                </a:solidFill>
              </a:rPr>
              <a:t>- Heide Kanal </a:t>
            </a:r>
            <a:r>
              <a:rPr lang="de-DE" sz="2000" dirty="0">
                <a:solidFill>
                  <a:schemeClr val="bg1"/>
                </a:solidFill>
              </a:rPr>
              <a:t>zwischen Paderborn und Lippstadt</a:t>
            </a:r>
            <a:br>
              <a:rPr lang="de-DE" sz="2000" dirty="0">
                <a:solidFill>
                  <a:schemeClr val="bg1"/>
                </a:solidFill>
              </a:rPr>
            </a:br>
            <a:r>
              <a:rPr lang="de-DE" sz="2000" dirty="0">
                <a:solidFill>
                  <a:schemeClr val="bg1"/>
                </a:solidFill>
              </a:rPr>
              <a:t>gebaut 1853 mit Geldern einer Genossenschaft der umliegenden Sennebauern Der Kanal diente zur Bewässerung der sandigen und trockenen Senne mit Wasser der Lippe</a:t>
            </a:r>
          </a:p>
        </p:txBody>
      </p:sp>
    </p:spTree>
    <p:extLst>
      <p:ext uri="{BB962C8B-B14F-4D97-AF65-F5344CB8AC3E}">
        <p14:creationId xmlns:p14="http://schemas.microsoft.com/office/powerpoint/2010/main" val="2010807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DC3B633-95B4-3561-D311-13BE95841E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767192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F4D8ED7-7D6E-6F6C-0176-92E5BEEE3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Grafik 9">
            <a:extLst>
              <a:ext uri="{FF2B5EF4-FFF2-40B4-BE49-F238E27FC236}">
                <a16:creationId xmlns:a16="http://schemas.microsoft.com/office/drawing/2014/main" id="{10C9F7DC-790B-0719-538A-3C6CA2C99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459870" y="2131223"/>
            <a:ext cx="5694217" cy="3198604"/>
          </a:xfrm>
          <a:prstGeom prst="rect">
            <a:avLst/>
          </a:prstGeom>
          <a:ln w="34925">
            <a:solidFill>
              <a:schemeClr val="bg1"/>
            </a:solidFill>
          </a:ln>
        </p:spPr>
      </p:pic>
      <p:sp>
        <p:nvSpPr>
          <p:cNvPr id="11" name="Textfeld 10">
            <a:extLst>
              <a:ext uri="{FF2B5EF4-FFF2-40B4-BE49-F238E27FC236}">
                <a16:creationId xmlns:a16="http://schemas.microsoft.com/office/drawing/2014/main" id="{8AB7051F-690E-1846-E2C4-58809DD5E447}"/>
              </a:ext>
            </a:extLst>
          </p:cNvPr>
          <p:cNvSpPr txBox="1"/>
          <p:nvPr/>
        </p:nvSpPr>
        <p:spPr>
          <a:xfrm>
            <a:off x="4876800" y="3740727"/>
            <a:ext cx="45719" cy="369332"/>
          </a:xfrm>
          <a:prstGeom prst="rect">
            <a:avLst/>
          </a:prstGeom>
          <a:noFill/>
        </p:spPr>
        <p:txBody>
          <a:bodyPr wrap="square" rtlCol="0">
            <a:spAutoFit/>
          </a:bodyPr>
          <a:lstStyle/>
          <a:p>
            <a:endParaRPr lang="de-DE" dirty="0"/>
          </a:p>
        </p:txBody>
      </p:sp>
      <p:sp>
        <p:nvSpPr>
          <p:cNvPr id="12" name="Textfeld 11">
            <a:extLst>
              <a:ext uri="{FF2B5EF4-FFF2-40B4-BE49-F238E27FC236}">
                <a16:creationId xmlns:a16="http://schemas.microsoft.com/office/drawing/2014/main" id="{C9CD099E-4F8C-E9CA-6C92-8F93724F8C32}"/>
              </a:ext>
            </a:extLst>
          </p:cNvPr>
          <p:cNvSpPr txBox="1"/>
          <p:nvPr/>
        </p:nvSpPr>
        <p:spPr>
          <a:xfrm>
            <a:off x="183435" y="4546308"/>
            <a:ext cx="8340807" cy="2031325"/>
          </a:xfrm>
          <a:prstGeom prst="rect">
            <a:avLst/>
          </a:prstGeom>
          <a:solidFill>
            <a:schemeClr val="accent6">
              <a:lumMod val="20000"/>
              <a:lumOff val="80000"/>
              <a:alpha val="79000"/>
            </a:schemeClr>
          </a:solidFill>
        </p:spPr>
        <p:txBody>
          <a:bodyPr wrap="square" rtlCol="0">
            <a:spAutoFit/>
          </a:bodyPr>
          <a:lstStyle/>
          <a:p>
            <a:r>
              <a:rPr lang="de-DE" dirty="0"/>
              <a:t>Schloss </a:t>
            </a:r>
            <a:r>
              <a:rPr lang="de-DE" dirty="0" err="1"/>
              <a:t>Oberwerries</a:t>
            </a:r>
            <a:r>
              <a:rPr lang="de-DE" dirty="0"/>
              <a:t> ist der Sitz des Westdeutschen Turnerbunds, der sich von seinem Ursprung her auf  Friedrich Ludwig Jahn, den „Turnvater Jahn“ beruft. (11. August 1778  bis 15. Oktober 1852). Jahn war ein deutscher Pädagoge, nationalistischer Publizist und Politiker. Er initiierte die deutsche Turnbewegung, die mit der frühen Nationalbewegung verknüpft war, um die deutsche Jugend auf den Kampf gegen die napoleonische Besetzung vorzubereiten. 1848 wurde Jahn Mitglied der Frankfurter Nationalversammlung. </a:t>
            </a:r>
          </a:p>
        </p:txBody>
      </p:sp>
      <p:sp>
        <p:nvSpPr>
          <p:cNvPr id="13" name="Textfeld 12">
            <a:extLst>
              <a:ext uri="{FF2B5EF4-FFF2-40B4-BE49-F238E27FC236}">
                <a16:creationId xmlns:a16="http://schemas.microsoft.com/office/drawing/2014/main" id="{BE86DCAF-0D29-ABDC-F9B6-139D45B80588}"/>
              </a:ext>
            </a:extLst>
          </p:cNvPr>
          <p:cNvSpPr txBox="1"/>
          <p:nvPr/>
        </p:nvSpPr>
        <p:spPr>
          <a:xfrm>
            <a:off x="9601200" y="3855496"/>
            <a:ext cx="2488515" cy="2862322"/>
          </a:xfrm>
          <a:prstGeom prst="rect">
            <a:avLst/>
          </a:prstGeom>
          <a:solidFill>
            <a:srgbClr val="A3ACB5">
              <a:alpha val="90000"/>
            </a:srgbClr>
          </a:solidFill>
          <a:ln>
            <a:solidFill>
              <a:schemeClr val="tx1"/>
            </a:solidFill>
          </a:ln>
        </p:spPr>
        <p:txBody>
          <a:bodyPr wrap="square" rtlCol="0">
            <a:spAutoFit/>
          </a:bodyPr>
          <a:lstStyle/>
          <a:p>
            <a:r>
              <a:rPr lang="de-DE" dirty="0"/>
              <a:t>„Die Turnkunst soll die verloren gegangene Gleichmäßigkeit  der menschlichen Bildung wieder herstellen und im jugendlichen Zusammenleben den ganzen Menschen umfassen und ergreifen“</a:t>
            </a:r>
          </a:p>
          <a:p>
            <a:r>
              <a:rPr lang="de-DE" i="1" dirty="0"/>
              <a:t>Friedrich Ludwig Jahn</a:t>
            </a:r>
          </a:p>
        </p:txBody>
      </p:sp>
    </p:spTree>
    <p:extLst>
      <p:ext uri="{BB962C8B-B14F-4D97-AF65-F5344CB8AC3E}">
        <p14:creationId xmlns:p14="http://schemas.microsoft.com/office/powerpoint/2010/main" val="273495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7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84EA3E-D277-2A6F-57EA-7B4A672D5D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C28D30FE-C495-12B7-49F8-CC6A7311896E}"/>
              </a:ext>
            </a:extLst>
          </p:cNvPr>
          <p:cNvSpPr txBox="1"/>
          <p:nvPr/>
        </p:nvSpPr>
        <p:spPr>
          <a:xfrm>
            <a:off x="436880" y="5943600"/>
            <a:ext cx="1670650" cy="584775"/>
          </a:xfrm>
          <a:prstGeom prst="rect">
            <a:avLst/>
          </a:prstGeom>
          <a:noFill/>
        </p:spPr>
        <p:txBody>
          <a:bodyPr wrap="none" rtlCol="0">
            <a:spAutoFit/>
          </a:bodyPr>
          <a:lstStyle/>
          <a:p>
            <a:r>
              <a:rPr lang="de-DE" sz="3200" dirty="0">
                <a:solidFill>
                  <a:schemeClr val="bg1"/>
                </a:solidFill>
              </a:rPr>
              <a:t>Delbrück</a:t>
            </a:r>
          </a:p>
        </p:txBody>
      </p:sp>
      <p:pic>
        <p:nvPicPr>
          <p:cNvPr id="6" name="Grafik 5">
            <a:extLst>
              <a:ext uri="{FF2B5EF4-FFF2-40B4-BE49-F238E27FC236}">
                <a16:creationId xmlns:a16="http://schemas.microsoft.com/office/drawing/2014/main" id="{D6E65F92-CDDA-FF12-65C3-C207AD61C7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18478">
            <a:off x="415423" y="462734"/>
            <a:ext cx="1530264" cy="1795669"/>
          </a:xfrm>
          <a:prstGeom prst="rect">
            <a:avLst/>
          </a:prstGeom>
        </p:spPr>
      </p:pic>
    </p:spTree>
    <p:extLst>
      <p:ext uri="{BB962C8B-B14F-4D97-AF65-F5344CB8AC3E}">
        <p14:creationId xmlns:p14="http://schemas.microsoft.com/office/powerpoint/2010/main" val="3007381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3ECA01-22D1-7AB9-37AF-293BA0817F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00006" y="1621329"/>
            <a:ext cx="6287659" cy="3590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EFCFCF8B-211C-1AB2-39C7-78528592D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208674" y="1576216"/>
            <a:ext cx="5960904" cy="3403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Grafik 7">
            <a:extLst>
              <a:ext uri="{FF2B5EF4-FFF2-40B4-BE49-F238E27FC236}">
                <a16:creationId xmlns:a16="http://schemas.microsoft.com/office/drawing/2014/main" id="{929DD47C-A696-3F48-2FF4-E1DC30971B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588384" y="2467562"/>
            <a:ext cx="4502120" cy="3079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feld 8">
            <a:extLst>
              <a:ext uri="{FF2B5EF4-FFF2-40B4-BE49-F238E27FC236}">
                <a16:creationId xmlns:a16="http://schemas.microsoft.com/office/drawing/2014/main" id="{990DFF11-C959-EED2-0766-D0E644954134}"/>
              </a:ext>
            </a:extLst>
          </p:cNvPr>
          <p:cNvSpPr txBox="1"/>
          <p:nvPr/>
        </p:nvSpPr>
        <p:spPr>
          <a:xfrm>
            <a:off x="8173204" y="297656"/>
            <a:ext cx="3703836" cy="1200329"/>
          </a:xfrm>
          <a:prstGeom prst="rect">
            <a:avLst/>
          </a:prstGeom>
          <a:noFill/>
        </p:spPr>
        <p:txBody>
          <a:bodyPr wrap="square" rtlCol="0">
            <a:spAutoFit/>
          </a:bodyPr>
          <a:lstStyle/>
          <a:p>
            <a:r>
              <a:rPr lang="de-DE" b="1" dirty="0"/>
              <a:t>St Johann Baptist </a:t>
            </a:r>
            <a:r>
              <a:rPr lang="de-DE" dirty="0"/>
              <a:t>mit seinem schiefen Turm (sieht man gar nicht so auf dem Bild…) Ende 12. Jh. </a:t>
            </a:r>
            <a:br>
              <a:rPr lang="de-DE" dirty="0"/>
            </a:br>
            <a:r>
              <a:rPr lang="de-DE" dirty="0"/>
              <a:t>mehrfach umgebaut</a:t>
            </a:r>
          </a:p>
        </p:txBody>
      </p:sp>
      <p:sp>
        <p:nvSpPr>
          <p:cNvPr id="11" name="Textfeld 10">
            <a:extLst>
              <a:ext uri="{FF2B5EF4-FFF2-40B4-BE49-F238E27FC236}">
                <a16:creationId xmlns:a16="http://schemas.microsoft.com/office/drawing/2014/main" id="{8BCCFC25-DF94-6437-F5A3-BE2AA05BDF9B}"/>
              </a:ext>
            </a:extLst>
          </p:cNvPr>
          <p:cNvSpPr txBox="1"/>
          <p:nvPr/>
        </p:nvSpPr>
        <p:spPr>
          <a:xfrm>
            <a:off x="10067346" y="6360164"/>
            <a:ext cx="1931614" cy="369332"/>
          </a:xfrm>
          <a:prstGeom prst="rect">
            <a:avLst/>
          </a:prstGeom>
          <a:noFill/>
        </p:spPr>
        <p:txBody>
          <a:bodyPr wrap="square">
            <a:spAutoFit/>
          </a:bodyPr>
          <a:lstStyle/>
          <a:p>
            <a:r>
              <a:rPr lang="de-DE" dirty="0"/>
              <a:t>Pietà, 14. Jh.</a:t>
            </a:r>
          </a:p>
        </p:txBody>
      </p:sp>
      <p:sp>
        <p:nvSpPr>
          <p:cNvPr id="13" name="Textfeld 12">
            <a:extLst>
              <a:ext uri="{FF2B5EF4-FFF2-40B4-BE49-F238E27FC236}">
                <a16:creationId xmlns:a16="http://schemas.microsoft.com/office/drawing/2014/main" id="{D1AF9905-75FF-8989-D229-A89DCD5B2AE8}"/>
              </a:ext>
            </a:extLst>
          </p:cNvPr>
          <p:cNvSpPr txBox="1"/>
          <p:nvPr/>
        </p:nvSpPr>
        <p:spPr>
          <a:xfrm>
            <a:off x="4487234" y="6375676"/>
            <a:ext cx="5186702" cy="369332"/>
          </a:xfrm>
          <a:prstGeom prst="rect">
            <a:avLst/>
          </a:prstGeom>
          <a:noFill/>
        </p:spPr>
        <p:txBody>
          <a:bodyPr wrap="square">
            <a:spAutoFit/>
          </a:bodyPr>
          <a:lstStyle/>
          <a:p>
            <a:r>
              <a:rPr lang="de-DE" dirty="0"/>
              <a:t> Hochaltar (18. Jh. aus der Klosterkirche </a:t>
            </a:r>
            <a:r>
              <a:rPr lang="de-DE" dirty="0" err="1"/>
              <a:t>Böddeken</a:t>
            </a:r>
            <a:r>
              <a:rPr lang="de-DE" dirty="0"/>
              <a:t>)</a:t>
            </a:r>
          </a:p>
        </p:txBody>
      </p:sp>
    </p:spTree>
    <p:extLst>
      <p:ext uri="{BB962C8B-B14F-4D97-AF65-F5344CB8AC3E}">
        <p14:creationId xmlns:p14="http://schemas.microsoft.com/office/powerpoint/2010/main" val="41088050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57B7F">
            <a:alpha val="73000"/>
          </a:srgb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920EC35-2869-437C-1868-36022BD940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088532">
            <a:off x="44894" y="830707"/>
            <a:ext cx="9525683" cy="5350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46091A6E-A127-8CC9-BF30-687E1FFA2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162610" y="1905643"/>
            <a:ext cx="5503866" cy="3423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663F2279-390C-D42A-AE36-365910DDFAC0}"/>
              </a:ext>
            </a:extLst>
          </p:cNvPr>
          <p:cNvSpPr txBox="1"/>
          <p:nvPr/>
        </p:nvSpPr>
        <p:spPr>
          <a:xfrm>
            <a:off x="8554720" y="6428888"/>
            <a:ext cx="1952971" cy="369332"/>
          </a:xfrm>
          <a:prstGeom prst="rect">
            <a:avLst/>
          </a:prstGeom>
          <a:noFill/>
        </p:spPr>
        <p:txBody>
          <a:bodyPr wrap="none" rtlCol="0">
            <a:spAutoFit/>
          </a:bodyPr>
          <a:lstStyle/>
          <a:p>
            <a:r>
              <a:rPr lang="de-DE" dirty="0"/>
              <a:t>Gnadenkreuz 1496</a:t>
            </a:r>
          </a:p>
        </p:txBody>
      </p:sp>
    </p:spTree>
    <p:extLst>
      <p:ext uri="{BB962C8B-B14F-4D97-AF65-F5344CB8AC3E}">
        <p14:creationId xmlns:p14="http://schemas.microsoft.com/office/powerpoint/2010/main" val="28080568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15A5FCA-C1D7-07CC-6B4D-ECCB420E51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0E5E884E-870A-047B-3A1E-944EF76E83F7}"/>
              </a:ext>
            </a:extLst>
          </p:cNvPr>
          <p:cNvSpPr txBox="1"/>
          <p:nvPr/>
        </p:nvSpPr>
        <p:spPr>
          <a:xfrm>
            <a:off x="417444" y="5705061"/>
            <a:ext cx="5943600" cy="830997"/>
          </a:xfrm>
          <a:prstGeom prst="rect">
            <a:avLst/>
          </a:prstGeom>
          <a:noFill/>
        </p:spPr>
        <p:txBody>
          <a:bodyPr wrap="square" rtlCol="0">
            <a:spAutoFit/>
          </a:bodyPr>
          <a:lstStyle/>
          <a:p>
            <a:r>
              <a:rPr lang="de-DE" sz="2400" dirty="0">
                <a:solidFill>
                  <a:schemeClr val="bg1"/>
                </a:solidFill>
              </a:rPr>
              <a:t>Ist das die Mühle bei Rheda, in der wir unser Physikum gefeiert haben ??</a:t>
            </a:r>
          </a:p>
        </p:txBody>
      </p:sp>
    </p:spTree>
    <p:extLst>
      <p:ext uri="{BB962C8B-B14F-4D97-AF65-F5344CB8AC3E}">
        <p14:creationId xmlns:p14="http://schemas.microsoft.com/office/powerpoint/2010/main" val="23758431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61F12F-533F-FE9F-8ED8-D2297FB62C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12567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9BF6509-F8DE-5440-515E-2AC568168C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18855" y="3418509"/>
            <a:ext cx="9832110" cy="3142693"/>
          </a:xfrm>
          <a:prstGeom prst="rect">
            <a:avLst/>
          </a:prstGeom>
        </p:spPr>
      </p:pic>
      <p:pic>
        <p:nvPicPr>
          <p:cNvPr id="3" name="Grafik 2">
            <a:extLst>
              <a:ext uri="{FF2B5EF4-FFF2-40B4-BE49-F238E27FC236}">
                <a16:creationId xmlns:a16="http://schemas.microsoft.com/office/drawing/2014/main" id="{FF456D12-1569-6399-D8EC-80707B0997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903" y="296798"/>
            <a:ext cx="5237018" cy="2941782"/>
          </a:xfrm>
          <a:prstGeom prst="rect">
            <a:avLst/>
          </a:prstGeom>
        </p:spPr>
      </p:pic>
      <p:pic>
        <p:nvPicPr>
          <p:cNvPr id="5" name="Grafik 4">
            <a:extLst>
              <a:ext uri="{FF2B5EF4-FFF2-40B4-BE49-F238E27FC236}">
                <a16:creationId xmlns:a16="http://schemas.microsoft.com/office/drawing/2014/main" id="{C6CB2548-87BE-D9F8-DA08-23DE939758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8080" y="286307"/>
            <a:ext cx="4872184" cy="2952273"/>
          </a:xfrm>
          <a:prstGeom prst="rect">
            <a:avLst/>
          </a:prstGeom>
        </p:spPr>
      </p:pic>
      <p:sp>
        <p:nvSpPr>
          <p:cNvPr id="7" name="Textfeld 6">
            <a:extLst>
              <a:ext uri="{FF2B5EF4-FFF2-40B4-BE49-F238E27FC236}">
                <a16:creationId xmlns:a16="http://schemas.microsoft.com/office/drawing/2014/main" id="{721E9CEE-B41D-40B3-468B-6F8243FCEBF3}"/>
              </a:ext>
            </a:extLst>
          </p:cNvPr>
          <p:cNvSpPr txBox="1"/>
          <p:nvPr/>
        </p:nvSpPr>
        <p:spPr>
          <a:xfrm>
            <a:off x="193039" y="3429000"/>
            <a:ext cx="1595121" cy="3139321"/>
          </a:xfrm>
          <a:prstGeom prst="rect">
            <a:avLst/>
          </a:prstGeom>
          <a:noFill/>
        </p:spPr>
        <p:txBody>
          <a:bodyPr wrap="square" rtlCol="0">
            <a:spAutoFit/>
          </a:bodyPr>
          <a:lstStyle/>
          <a:p>
            <a:r>
              <a:rPr lang="de-DE" dirty="0"/>
              <a:t>Am Ortseingang von Wiedenbrück: aus der Ausstellung „Alltags-menschen“ von Christel und Laura Lechner</a:t>
            </a:r>
          </a:p>
        </p:txBody>
      </p:sp>
    </p:spTree>
    <p:extLst>
      <p:ext uri="{BB962C8B-B14F-4D97-AF65-F5344CB8AC3E}">
        <p14:creationId xmlns:p14="http://schemas.microsoft.com/office/powerpoint/2010/main" val="42917046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C15E81F-193B-FEE5-7A6F-A311332CC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6" name="Textfeld 5">
            <a:extLst>
              <a:ext uri="{FF2B5EF4-FFF2-40B4-BE49-F238E27FC236}">
                <a16:creationId xmlns:a16="http://schemas.microsoft.com/office/drawing/2014/main" id="{0DEB9E92-5EB6-C008-1582-64F3518EA2CC}"/>
              </a:ext>
            </a:extLst>
          </p:cNvPr>
          <p:cNvSpPr txBox="1"/>
          <p:nvPr/>
        </p:nvSpPr>
        <p:spPr>
          <a:xfrm>
            <a:off x="264160" y="6215667"/>
            <a:ext cx="2544286" cy="584775"/>
          </a:xfrm>
          <a:prstGeom prst="rect">
            <a:avLst/>
          </a:prstGeom>
          <a:noFill/>
        </p:spPr>
        <p:txBody>
          <a:bodyPr wrap="none" rtlCol="0">
            <a:spAutoFit/>
          </a:bodyPr>
          <a:lstStyle/>
          <a:p>
            <a:r>
              <a:rPr lang="de-DE" sz="3200" dirty="0">
                <a:solidFill>
                  <a:schemeClr val="bg1"/>
                </a:solidFill>
              </a:rPr>
              <a:t>Schloss Rheda</a:t>
            </a:r>
          </a:p>
        </p:txBody>
      </p:sp>
      <p:sp>
        <p:nvSpPr>
          <p:cNvPr id="8" name="Textfeld 7">
            <a:extLst>
              <a:ext uri="{FF2B5EF4-FFF2-40B4-BE49-F238E27FC236}">
                <a16:creationId xmlns:a16="http://schemas.microsoft.com/office/drawing/2014/main" id="{96A8CB04-B25D-55FE-96F0-52D29115FA10}"/>
              </a:ext>
            </a:extLst>
          </p:cNvPr>
          <p:cNvSpPr txBox="1"/>
          <p:nvPr/>
        </p:nvSpPr>
        <p:spPr>
          <a:xfrm>
            <a:off x="4785360" y="98671"/>
            <a:ext cx="7274560" cy="6701771"/>
          </a:xfrm>
          <a:prstGeom prst="rect">
            <a:avLst/>
          </a:prstGeom>
          <a:solidFill>
            <a:schemeClr val="bg1">
              <a:lumMod val="85000"/>
            </a:schemeClr>
          </a:solidFill>
          <a:ln w="22225">
            <a:solidFill>
              <a:srgbClr val="000000"/>
            </a:solidFill>
          </a:ln>
        </p:spPr>
        <p:txBody>
          <a:bodyPr wrap="square">
            <a:spAutoFit/>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Schloss Rheda zählt zu den mächtigen frühen Wasserburgen in Westfalen, die zugleich Mittelpunkt einer reichsunmittelbaren Herrschaft waren und den Wandel vom Wehrbau des Mittelalters zur barocken Residenz des Landesherrn durchmachten. Im Schutze der Burg erfolgte im 14. Jahrhundert die Gründung der Stadt Rheda als wirtschaftlicher Mittelpunkt der kleinen Herrschaft Rheda. Die von der Ems umflossene Vorburg von Schloss Rheda bewahrt mit ihren Fachwerkbauten noch weitgehend das Bild des 18. Jahrhunderts. Die Burg Rheda bzw. das heutige Schloss Rheda liegt auf einer Sanddüne inmitten der sumpfigen Niederung der oberen Ems. Als bedeutendes Zeugnis des 13. Jahrhunderts ist der Kapellenturm, ein quadratischer Turm von etwa 16 Meter Seitenlänge bis heute erhalten. Das Wehr der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Emsmühle</a:t>
            </a:r>
            <a:r>
              <a:rPr lang="de-DE" sz="1800" dirty="0">
                <a:effectLst/>
                <a:latin typeface="Calibri" panose="020F0502020204030204" pitchFamily="34" charset="0"/>
                <a:ea typeface="Calibri" panose="020F0502020204030204" pitchFamily="34" charset="0"/>
                <a:cs typeface="Times New Roman" panose="02020603050405020304" pitchFamily="18" charset="0"/>
              </a:rPr>
              <a:t> (Schlossmühle) regelt die Wasserversorgung der Gräben. Der schlichte Renaissancetrakt stammt von 1612. Ein  Brand von 1718 war wohl der Anlass, die Gebäude auf der Südseite durch einen Neubau des Barock abzulösen.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Burganlage wurde erstmals 1170 erwähn Die Herrschaft geht auf das Freigericht Rheda mit Vogteirechten an den Klöstern Liesborn und Freckenhorst zurück, die um 1170 in den Händen des Widukind von Rheda lagen. Durch Heirat gelangten Burg und die Herrschaft Rheda 1557 in den Besitz der Grafen von Bentheim. Das Schloss wird bis heute als Wohnsitz von der Familie des Fürsten zu Bentheim-Tecklenburg genutzt und ist in Teilen als Museum zugänglich.</a:t>
            </a:r>
          </a:p>
        </p:txBody>
      </p:sp>
    </p:spTree>
    <p:extLst>
      <p:ext uri="{BB962C8B-B14F-4D97-AF65-F5344CB8AC3E}">
        <p14:creationId xmlns:p14="http://schemas.microsoft.com/office/powerpoint/2010/main" val="25623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C6017D-A246-DE2B-4B11-B61183DF8C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623818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9027E6-C811-8F21-23E2-9E01D39BBC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0FB7059C-B508-A0E7-3D12-49120A231B44}"/>
              </a:ext>
            </a:extLst>
          </p:cNvPr>
          <p:cNvSpPr txBox="1"/>
          <p:nvPr/>
        </p:nvSpPr>
        <p:spPr>
          <a:xfrm>
            <a:off x="7233920" y="6065520"/>
            <a:ext cx="4679101" cy="523220"/>
          </a:xfrm>
          <a:prstGeom prst="rect">
            <a:avLst/>
          </a:prstGeom>
          <a:noFill/>
        </p:spPr>
        <p:txBody>
          <a:bodyPr wrap="none" rtlCol="0">
            <a:spAutoFit/>
          </a:bodyPr>
          <a:lstStyle/>
          <a:p>
            <a:r>
              <a:rPr lang="de-DE" sz="2800" dirty="0">
                <a:solidFill>
                  <a:schemeClr val="bg1"/>
                </a:solidFill>
              </a:rPr>
              <a:t>Kapellenturm und Barockflügel</a:t>
            </a:r>
          </a:p>
        </p:txBody>
      </p:sp>
    </p:spTree>
    <p:extLst>
      <p:ext uri="{BB962C8B-B14F-4D97-AF65-F5344CB8AC3E}">
        <p14:creationId xmlns:p14="http://schemas.microsoft.com/office/powerpoint/2010/main" val="3500512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11C341-F86A-5475-F78A-8D43F167B8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68198" cy="6858000"/>
          </a:xfrm>
          <a:prstGeom prst="rect">
            <a:avLst/>
          </a:prstGeom>
        </p:spPr>
      </p:pic>
      <p:sp>
        <p:nvSpPr>
          <p:cNvPr id="4" name="Textfeld 3">
            <a:extLst>
              <a:ext uri="{FF2B5EF4-FFF2-40B4-BE49-F238E27FC236}">
                <a16:creationId xmlns:a16="http://schemas.microsoft.com/office/drawing/2014/main" id="{F52CF524-9E17-1C94-E6E0-EE8B8304E759}"/>
              </a:ext>
            </a:extLst>
          </p:cNvPr>
          <p:cNvSpPr txBox="1"/>
          <p:nvPr/>
        </p:nvSpPr>
        <p:spPr>
          <a:xfrm>
            <a:off x="228602" y="4738255"/>
            <a:ext cx="4187534" cy="1938992"/>
          </a:xfrm>
          <a:prstGeom prst="rect">
            <a:avLst/>
          </a:prstGeom>
          <a:noFill/>
        </p:spPr>
        <p:txBody>
          <a:bodyPr wrap="square" rtlCol="0">
            <a:spAutoFit/>
          </a:bodyPr>
          <a:lstStyle/>
          <a:p>
            <a:r>
              <a:rPr lang="de-DE" sz="2400" dirty="0">
                <a:solidFill>
                  <a:schemeClr val="bg1"/>
                </a:solidFill>
              </a:rPr>
              <a:t>Das  Schloss war nicht zu besichtigen, so dass ich nur einen vagen Blick auf den Renaissancetrakt erhaschen konnte</a:t>
            </a:r>
          </a:p>
        </p:txBody>
      </p:sp>
    </p:spTree>
    <p:extLst>
      <p:ext uri="{BB962C8B-B14F-4D97-AF65-F5344CB8AC3E}">
        <p14:creationId xmlns:p14="http://schemas.microsoft.com/office/powerpoint/2010/main" val="283764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8B31C7-9199-C54E-5C82-1839DB65AB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F6ED1FD2-4CE6-B0E2-A90D-E9B999E1B30A}"/>
              </a:ext>
            </a:extLst>
          </p:cNvPr>
          <p:cNvSpPr txBox="1"/>
          <p:nvPr/>
        </p:nvSpPr>
        <p:spPr>
          <a:xfrm>
            <a:off x="6421120" y="5862320"/>
            <a:ext cx="5567680" cy="830997"/>
          </a:xfrm>
          <a:prstGeom prst="rect">
            <a:avLst/>
          </a:prstGeom>
          <a:noFill/>
        </p:spPr>
        <p:txBody>
          <a:bodyPr wrap="square" rtlCol="0">
            <a:spAutoFit/>
          </a:bodyPr>
          <a:lstStyle/>
          <a:p>
            <a:r>
              <a:rPr lang="de-DE" sz="2400" dirty="0">
                <a:solidFill>
                  <a:schemeClr val="bg1"/>
                </a:solidFill>
              </a:rPr>
              <a:t>Fähre mit Muskelkraft über die Lippe kurz hinter Schloss </a:t>
            </a:r>
            <a:r>
              <a:rPr lang="de-DE" sz="2400" dirty="0" err="1">
                <a:solidFill>
                  <a:schemeClr val="bg1"/>
                </a:solidFill>
              </a:rPr>
              <a:t>Oberwerries</a:t>
            </a:r>
            <a:endParaRPr lang="de-DE" sz="2400" dirty="0">
              <a:solidFill>
                <a:schemeClr val="bg1"/>
              </a:solidFill>
            </a:endParaRPr>
          </a:p>
        </p:txBody>
      </p:sp>
    </p:spTree>
    <p:extLst>
      <p:ext uri="{BB962C8B-B14F-4D97-AF65-F5344CB8AC3E}">
        <p14:creationId xmlns:p14="http://schemas.microsoft.com/office/powerpoint/2010/main" val="3774591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36585A5-C6CD-C3A3-E580-BDFD513C74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6" name="Textfeld 5">
            <a:extLst>
              <a:ext uri="{FF2B5EF4-FFF2-40B4-BE49-F238E27FC236}">
                <a16:creationId xmlns:a16="http://schemas.microsoft.com/office/drawing/2014/main" id="{58A6A0DA-AAD1-A2EF-F8E0-55466D807BCB}"/>
              </a:ext>
            </a:extLst>
          </p:cNvPr>
          <p:cNvSpPr txBox="1"/>
          <p:nvPr/>
        </p:nvSpPr>
        <p:spPr>
          <a:xfrm>
            <a:off x="7711440" y="6119614"/>
            <a:ext cx="4013200" cy="400110"/>
          </a:xfrm>
          <a:prstGeom prst="rect">
            <a:avLst/>
          </a:prstGeom>
          <a:solidFill>
            <a:schemeClr val="bg1">
              <a:alpha val="80000"/>
            </a:schemeClr>
          </a:solidFill>
        </p:spPr>
        <p:txBody>
          <a:bodyPr wrap="square">
            <a:spAutoFit/>
          </a:bodyPr>
          <a:lstStyle/>
          <a:p>
            <a:r>
              <a:rPr lang="de-DE" sz="2000" dirty="0" err="1"/>
              <a:t>Emswehr</a:t>
            </a:r>
            <a:r>
              <a:rPr lang="de-DE" sz="2000" dirty="0"/>
              <a:t> und Schlossmühle Rheda</a:t>
            </a:r>
          </a:p>
        </p:txBody>
      </p:sp>
    </p:spTree>
    <p:extLst>
      <p:ext uri="{BB962C8B-B14F-4D97-AF65-F5344CB8AC3E}">
        <p14:creationId xmlns:p14="http://schemas.microsoft.com/office/powerpoint/2010/main" val="137650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VI_0779">
            <a:hlinkClick r:id="" action="ppaction://media"/>
            <a:extLst>
              <a:ext uri="{FF2B5EF4-FFF2-40B4-BE49-F238E27FC236}">
                <a16:creationId xmlns:a16="http://schemas.microsoft.com/office/drawing/2014/main" id="{C5C12EE8-8ECB-BD8B-E45F-DE6F43AA32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258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C4B94A-9AFF-5CB9-A2FC-E692C8D800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7644430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A0F56CB-1864-4130-A0B6-6E17345DE5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357112C4-A096-5ED3-CB2D-924E6072EBFF}"/>
              </a:ext>
            </a:extLst>
          </p:cNvPr>
          <p:cNvSpPr txBox="1"/>
          <p:nvPr/>
        </p:nvSpPr>
        <p:spPr>
          <a:xfrm>
            <a:off x="8859520" y="6116320"/>
            <a:ext cx="2662908" cy="584775"/>
          </a:xfrm>
          <a:prstGeom prst="rect">
            <a:avLst/>
          </a:prstGeom>
          <a:noFill/>
        </p:spPr>
        <p:txBody>
          <a:bodyPr wrap="none" rtlCol="0">
            <a:spAutoFit/>
          </a:bodyPr>
          <a:lstStyle/>
          <a:p>
            <a:r>
              <a:rPr lang="de-DE" sz="3200" dirty="0"/>
              <a:t>Im Schlosspark</a:t>
            </a:r>
          </a:p>
        </p:txBody>
      </p:sp>
    </p:spTree>
    <p:extLst>
      <p:ext uri="{BB962C8B-B14F-4D97-AF65-F5344CB8AC3E}">
        <p14:creationId xmlns:p14="http://schemas.microsoft.com/office/powerpoint/2010/main" val="23945326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34FBEFB-F499-3ED8-6CC9-8B1AB38DC9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E06AEE43-107E-083F-732A-9F0C08833888}"/>
              </a:ext>
            </a:extLst>
          </p:cNvPr>
          <p:cNvSpPr txBox="1"/>
          <p:nvPr/>
        </p:nvSpPr>
        <p:spPr>
          <a:xfrm>
            <a:off x="213360" y="5923280"/>
            <a:ext cx="9184640" cy="769441"/>
          </a:xfrm>
          <a:prstGeom prst="rect">
            <a:avLst/>
          </a:prstGeom>
          <a:solidFill>
            <a:srgbClr val="BDBCA8">
              <a:alpha val="71000"/>
            </a:srgbClr>
          </a:solidFill>
        </p:spPr>
        <p:txBody>
          <a:bodyPr wrap="square" rtlCol="0">
            <a:spAutoFit/>
          </a:bodyPr>
          <a:lstStyle/>
          <a:p>
            <a:r>
              <a:rPr lang="de-DE"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Der Schlosspark Rheda ist eine schon 1623 nachweisbare historische Garten- und Parkanlage, die seit 1842 öffentlich zugänglich ist.</a:t>
            </a:r>
            <a:endParaRPr lang="de-DE" sz="2200" dirty="0">
              <a:solidFill>
                <a:schemeClr val="bg1"/>
              </a:solidFill>
            </a:endParaRPr>
          </a:p>
        </p:txBody>
      </p:sp>
    </p:spTree>
    <p:extLst>
      <p:ext uri="{BB962C8B-B14F-4D97-AF65-F5344CB8AC3E}">
        <p14:creationId xmlns:p14="http://schemas.microsoft.com/office/powerpoint/2010/main" val="318871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97EDEEC-AFF6-1F94-952D-A0BD9C1F99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9894"/>
            <a:ext cx="12192000" cy="6638212"/>
          </a:xfrm>
          <a:prstGeom prst="rect">
            <a:avLst/>
          </a:prstGeom>
        </p:spPr>
      </p:pic>
    </p:spTree>
    <p:extLst>
      <p:ext uri="{BB962C8B-B14F-4D97-AF65-F5344CB8AC3E}">
        <p14:creationId xmlns:p14="http://schemas.microsoft.com/office/powerpoint/2010/main" val="7651994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90D9F23-A3A4-3860-F258-A595F53648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4" name="Grafik 3">
            <a:extLst>
              <a:ext uri="{FF2B5EF4-FFF2-40B4-BE49-F238E27FC236}">
                <a16:creationId xmlns:a16="http://schemas.microsoft.com/office/drawing/2014/main" id="{2FA9F958-F409-69EA-7636-05C497FB9D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39127">
            <a:off x="498763" y="-271058"/>
            <a:ext cx="7028873" cy="5009312"/>
          </a:xfrm>
          <a:prstGeom prst="ellipse">
            <a:avLst/>
          </a:prstGeom>
          <a:ln w="63500"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a:extLst>
              <a:ext uri="{FF2B5EF4-FFF2-40B4-BE49-F238E27FC236}">
                <a16:creationId xmlns:a16="http://schemas.microsoft.com/office/drawing/2014/main" id="{4EB7704F-1CC5-D045-19F4-E96CC3A901C0}"/>
              </a:ext>
            </a:extLst>
          </p:cNvPr>
          <p:cNvSpPr txBox="1"/>
          <p:nvPr/>
        </p:nvSpPr>
        <p:spPr>
          <a:xfrm>
            <a:off x="308658" y="5785872"/>
            <a:ext cx="8087197" cy="769441"/>
          </a:xfrm>
          <a:prstGeom prst="rect">
            <a:avLst/>
          </a:prstGeom>
          <a:solidFill>
            <a:srgbClr val="926B5E">
              <a:alpha val="73000"/>
            </a:srgbClr>
          </a:solidFill>
          <a:ln w="28575">
            <a:solidFill>
              <a:srgbClr val="FFFFFF"/>
            </a:solidFill>
          </a:ln>
        </p:spPr>
        <p:txBody>
          <a:bodyPr wrap="square" rtlCol="0">
            <a:spAutoFit/>
          </a:bodyPr>
          <a:lstStyle/>
          <a:p>
            <a:pPr>
              <a:tabLst>
                <a:tab pos="1169988" algn="l"/>
              </a:tabLst>
            </a:pPr>
            <a:r>
              <a:rPr lang="de-DE" sz="2200" dirty="0">
                <a:solidFill>
                  <a:schemeClr val="bg1"/>
                </a:solidFill>
              </a:rPr>
              <a:t>… und wie immer der „end-</a:t>
            </a:r>
            <a:r>
              <a:rPr lang="de-DE" sz="2200" dirty="0" err="1">
                <a:solidFill>
                  <a:schemeClr val="bg1"/>
                </a:solidFill>
              </a:rPr>
              <a:t>of</a:t>
            </a:r>
            <a:r>
              <a:rPr lang="de-DE" sz="2200" dirty="0">
                <a:solidFill>
                  <a:schemeClr val="bg1"/>
                </a:solidFill>
              </a:rPr>
              <a:t>-</a:t>
            </a:r>
            <a:r>
              <a:rPr lang="de-DE" sz="2200" dirty="0" err="1">
                <a:solidFill>
                  <a:schemeClr val="bg1"/>
                </a:solidFill>
              </a:rPr>
              <a:t>the</a:t>
            </a:r>
            <a:r>
              <a:rPr lang="de-DE" sz="2200" dirty="0">
                <a:solidFill>
                  <a:schemeClr val="bg1"/>
                </a:solidFill>
              </a:rPr>
              <a:t>-tour“ Eisbecher: diesmal Joghurteis mit frischen Erdbeeren …. </a:t>
            </a:r>
            <a:r>
              <a:rPr lang="de-DE" sz="2200" dirty="0" err="1">
                <a:solidFill>
                  <a:schemeClr val="bg1"/>
                </a:solidFill>
              </a:rPr>
              <a:t>hmmmmh</a:t>
            </a:r>
            <a:r>
              <a:rPr lang="de-DE" sz="2200" dirty="0">
                <a:solidFill>
                  <a:schemeClr val="bg1"/>
                </a:solidFill>
              </a:rPr>
              <a:t> !….</a:t>
            </a:r>
          </a:p>
        </p:txBody>
      </p:sp>
    </p:spTree>
    <p:extLst>
      <p:ext uri="{BB962C8B-B14F-4D97-AF65-F5344CB8AC3E}">
        <p14:creationId xmlns:p14="http://schemas.microsoft.com/office/powerpoint/2010/main" val="3738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66D5C0-B573-335E-BCD0-DEBF06C78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DB38E653-B6D9-D9FF-B69A-731B1541B97B}"/>
              </a:ext>
            </a:extLst>
          </p:cNvPr>
          <p:cNvSpPr txBox="1"/>
          <p:nvPr/>
        </p:nvSpPr>
        <p:spPr>
          <a:xfrm>
            <a:off x="274320" y="5598160"/>
            <a:ext cx="11054080" cy="954107"/>
          </a:xfrm>
          <a:prstGeom prst="rect">
            <a:avLst/>
          </a:prstGeom>
          <a:solidFill>
            <a:schemeClr val="bg1">
              <a:lumMod val="50000"/>
              <a:alpha val="63000"/>
            </a:schemeClr>
          </a:solidFill>
        </p:spPr>
        <p:txBody>
          <a:bodyPr wrap="square" rtlCol="0">
            <a:spAutoFit/>
          </a:bodyPr>
          <a:lstStyle/>
          <a:p>
            <a:r>
              <a:rPr lang="de-DE" sz="2800" dirty="0">
                <a:solidFill>
                  <a:schemeClr val="bg1"/>
                </a:solidFill>
              </a:rPr>
              <a:t>Von Rheda aus mit dem Zug nach Hamm –</a:t>
            </a:r>
            <a:r>
              <a:rPr lang="de-DE" sz="2800" dirty="0" err="1">
                <a:solidFill>
                  <a:schemeClr val="bg1"/>
                </a:solidFill>
              </a:rPr>
              <a:t>Heessen</a:t>
            </a:r>
            <a:r>
              <a:rPr lang="de-DE" sz="2800" dirty="0">
                <a:solidFill>
                  <a:schemeClr val="bg1"/>
                </a:solidFill>
              </a:rPr>
              <a:t>, dann mit dem Rad nach </a:t>
            </a:r>
            <a:r>
              <a:rPr lang="de-DE" sz="2800" dirty="0" err="1">
                <a:solidFill>
                  <a:schemeClr val="bg1"/>
                </a:solidFill>
              </a:rPr>
              <a:t>Bockum</a:t>
            </a:r>
            <a:r>
              <a:rPr lang="de-DE" sz="2800" dirty="0">
                <a:solidFill>
                  <a:schemeClr val="bg1"/>
                </a:solidFill>
              </a:rPr>
              <a:t> – Hövel zu meinem Auto und von da aus zurück nach Hause  </a:t>
            </a:r>
          </a:p>
        </p:txBody>
      </p:sp>
    </p:spTree>
    <p:extLst>
      <p:ext uri="{BB962C8B-B14F-4D97-AF65-F5344CB8AC3E}">
        <p14:creationId xmlns:p14="http://schemas.microsoft.com/office/powerpoint/2010/main" val="905842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912A4B-C608-F384-F7F1-C32BCCCFD3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322340">
            <a:off x="-413145" y="-577872"/>
            <a:ext cx="12974451" cy="7999456"/>
          </a:xfrm>
          <a:prstGeom prst="rect">
            <a:avLst/>
          </a:prstGeom>
        </p:spPr>
      </p:pic>
      <p:pic>
        <p:nvPicPr>
          <p:cNvPr id="5" name="Grafik 4">
            <a:extLst>
              <a:ext uri="{FF2B5EF4-FFF2-40B4-BE49-F238E27FC236}">
                <a16:creationId xmlns:a16="http://schemas.microsoft.com/office/drawing/2014/main" id="{834F5950-141C-6F7A-F03A-7C634DF672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298874" y="2005739"/>
            <a:ext cx="5823630" cy="3271299"/>
          </a:xfrm>
          <a:prstGeom prst="rect">
            <a:avLst/>
          </a:prstGeom>
          <a:ln w="50800">
            <a:solidFill>
              <a:schemeClr val="bg1"/>
            </a:solidFill>
          </a:ln>
        </p:spPr>
      </p:pic>
    </p:spTree>
    <p:extLst>
      <p:ext uri="{BB962C8B-B14F-4D97-AF65-F5344CB8AC3E}">
        <p14:creationId xmlns:p14="http://schemas.microsoft.com/office/powerpoint/2010/main" val="92418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CE028EA-24C1-25E6-658E-DF4A888015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7D18724E-5338-9D40-F970-6FC4D9B63B78}"/>
              </a:ext>
            </a:extLst>
          </p:cNvPr>
          <p:cNvSpPr txBox="1"/>
          <p:nvPr/>
        </p:nvSpPr>
        <p:spPr>
          <a:xfrm>
            <a:off x="386081" y="5567680"/>
            <a:ext cx="5862320" cy="954107"/>
          </a:xfrm>
          <a:prstGeom prst="rect">
            <a:avLst/>
          </a:prstGeom>
          <a:noFill/>
        </p:spPr>
        <p:txBody>
          <a:bodyPr wrap="square" rtlCol="0">
            <a:spAutoFit/>
          </a:bodyPr>
          <a:lstStyle/>
          <a:p>
            <a:r>
              <a:rPr lang="de-DE" sz="2800" dirty="0">
                <a:solidFill>
                  <a:schemeClr val="bg1"/>
                </a:solidFill>
              </a:rPr>
              <a:t>… nur, dass ich die Fähre alleine an der Kette </a:t>
            </a:r>
            <a:r>
              <a:rPr lang="de-DE" sz="2800" dirty="0" err="1">
                <a:solidFill>
                  <a:schemeClr val="bg1"/>
                </a:solidFill>
              </a:rPr>
              <a:t>rüberziehen</a:t>
            </a:r>
            <a:r>
              <a:rPr lang="de-DE" sz="2800" dirty="0">
                <a:solidFill>
                  <a:schemeClr val="bg1"/>
                </a:solidFill>
              </a:rPr>
              <a:t> musste</a:t>
            </a:r>
          </a:p>
        </p:txBody>
      </p:sp>
    </p:spTree>
    <p:extLst>
      <p:ext uri="{BB962C8B-B14F-4D97-AF65-F5344CB8AC3E}">
        <p14:creationId xmlns:p14="http://schemas.microsoft.com/office/powerpoint/2010/main" val="366165217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1365</Words>
  <Application>Microsoft Office PowerPoint</Application>
  <PresentationFormat>Breitbild</PresentationFormat>
  <Paragraphs>66</Paragraphs>
  <Slides>77</Slides>
  <Notes>0</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77</vt:i4>
      </vt:variant>
    </vt:vector>
  </HeadingPairs>
  <TitlesOfParts>
    <vt:vector size="81" baseType="lpstr">
      <vt:lpstr>Calibri</vt:lpstr>
      <vt:lpstr>Calibri Light</vt:lpstr>
      <vt:lpstr>Arial</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10</cp:revision>
  <dcterms:created xsi:type="dcterms:W3CDTF">2022-05-28T21:35:57Z</dcterms:created>
  <dcterms:modified xsi:type="dcterms:W3CDTF">2022-05-29T15:01:55Z</dcterms:modified>
</cp:coreProperties>
</file>